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95"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5" r:id="rId27"/>
    <p:sldId id="326" r:id="rId28"/>
    <p:sldId id="327" r:id="rId29"/>
    <p:sldId id="328" r:id="rId30"/>
    <p:sldId id="329" r:id="rId31"/>
    <p:sldId id="330" r:id="rId32"/>
    <p:sldId id="331" r:id="rId33"/>
    <p:sldId id="333" r:id="rId34"/>
    <p:sldId id="334" r:id="rId35"/>
    <p:sldId id="335" r:id="rId36"/>
    <p:sldId id="336" r:id="rId37"/>
    <p:sldId id="337" r:id="rId38"/>
    <p:sldId id="338" r:id="rId39"/>
    <p:sldId id="339" r:id="rId40"/>
    <p:sldId id="340" r:id="rId41"/>
    <p:sldId id="346" r:id="rId42"/>
    <p:sldId id="347" r:id="rId43"/>
    <p:sldId id="348" r:id="rId44"/>
    <p:sldId id="341" r:id="rId45"/>
    <p:sldId id="349" r:id="rId46"/>
    <p:sldId id="342" r:id="rId47"/>
    <p:sldId id="294" r:id="rId48"/>
    <p:sldId id="260" r:id="rId4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29" autoAdjust="0"/>
    <p:restoredTop sz="94660"/>
  </p:normalViewPr>
  <p:slideViewPr>
    <p:cSldViewPr snapToGrid="0">
      <p:cViewPr varScale="1">
        <p:scale>
          <a:sx n="68" d="100"/>
          <a:sy n="68" d="100"/>
        </p:scale>
        <p:origin x="4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06/06/2024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06/06/2024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06/06/2024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06/06/2024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06/06/2024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06/06/2024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06/06/2024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06/06/2024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06/06/2024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06/06/2024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06/06/2024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06/06/2024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998806" y="2194560"/>
            <a:ext cx="4515729" cy="410776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a:pPr>
            <a:r>
              <a:rPr lang="es-MX" sz="3400" dirty="0"/>
              <a:t>VENTAS</a:t>
            </a:r>
          </a:p>
          <a:p>
            <a:pPr marL="514350" indent="-514350" algn="just">
              <a:lnSpc>
                <a:spcPct val="120000"/>
              </a:lnSpc>
              <a:buFont typeface="+mj-lt"/>
              <a:buAutoNum type="arabicPeriod"/>
            </a:pPr>
            <a:r>
              <a:rPr lang="es-MX" sz="3400" dirty="0"/>
              <a:t>COSTO DE VENTAS</a:t>
            </a:r>
          </a:p>
          <a:p>
            <a:pPr marL="514350" indent="-514350" algn="just">
              <a:lnSpc>
                <a:spcPct val="120000"/>
              </a:lnSpc>
              <a:buFont typeface="+mj-lt"/>
              <a:buAutoNum type="arabicPeriod"/>
            </a:pPr>
            <a:r>
              <a:rPr lang="es-MX" sz="3400" dirty="0"/>
              <a:t>UTILIDAD O MARGEN BRUTO</a:t>
            </a:r>
          </a:p>
          <a:p>
            <a:pPr marL="514350" indent="-514350" algn="just">
              <a:lnSpc>
                <a:spcPct val="120000"/>
              </a:lnSpc>
              <a:buFont typeface="+mj-lt"/>
              <a:buAutoNum type="arabicPeriod"/>
            </a:pPr>
            <a:r>
              <a:rPr lang="es-MX" sz="3400" dirty="0"/>
              <a:t>GASTOS DE OPERACIÓN</a:t>
            </a:r>
          </a:p>
          <a:p>
            <a:pPr marL="514350" indent="-514350" algn="just">
              <a:lnSpc>
                <a:spcPct val="120000"/>
              </a:lnSpc>
              <a:buFont typeface="+mj-lt"/>
              <a:buAutoNum type="arabicPeriod"/>
            </a:pPr>
            <a:r>
              <a:rPr lang="es-MX" sz="3400" dirty="0"/>
              <a:t>UTILIDAD SOBRE FLUJO</a:t>
            </a:r>
          </a:p>
          <a:p>
            <a:pPr marL="514350" indent="-514350" algn="just">
              <a:lnSpc>
                <a:spcPct val="120000"/>
              </a:lnSpc>
              <a:buFont typeface="+mj-lt"/>
              <a:buAutoNum type="arabicPeriod"/>
            </a:pPr>
            <a:r>
              <a:rPr lang="es-MX" sz="3400" dirty="0"/>
              <a:t>DEPRECIACIONES Y AMORTIZACIONES</a:t>
            </a:r>
          </a:p>
        </p:txBody>
      </p:sp>
      <p:sp>
        <p:nvSpPr>
          <p:cNvPr id="5" name="Marcador de contenido 2">
            <a:extLst>
              <a:ext uri="{FF2B5EF4-FFF2-40B4-BE49-F238E27FC236}">
                <a16:creationId xmlns:a16="http://schemas.microsoft.com/office/drawing/2014/main" id="{D43796FE-980F-4482-8868-C40A479D966B}"/>
              </a:ext>
            </a:extLst>
          </p:cNvPr>
          <p:cNvSpPr txBox="1">
            <a:spLocks/>
          </p:cNvSpPr>
          <p:nvPr/>
        </p:nvSpPr>
        <p:spPr>
          <a:xfrm>
            <a:off x="6677467" y="2194560"/>
            <a:ext cx="4409050" cy="410776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7"/>
            </a:pPr>
            <a:r>
              <a:rPr lang="es-MX" sz="3400" dirty="0"/>
              <a:t>UTILIDAD DE OPERACIÓN </a:t>
            </a:r>
          </a:p>
          <a:p>
            <a:pPr marL="514350" indent="-514350" algn="just">
              <a:lnSpc>
                <a:spcPct val="120000"/>
              </a:lnSpc>
              <a:buFont typeface="+mj-lt"/>
              <a:buAutoNum type="arabicPeriod" startAt="7"/>
            </a:pPr>
            <a:r>
              <a:rPr lang="es-MX" sz="3400" dirty="0"/>
              <a:t>GASTOS Y PRODUCTOS FINANCIEROS</a:t>
            </a:r>
          </a:p>
          <a:p>
            <a:pPr marL="514350" indent="-514350" algn="just">
              <a:lnSpc>
                <a:spcPct val="120000"/>
              </a:lnSpc>
              <a:buFont typeface="+mj-lt"/>
              <a:buAutoNum type="arabicPeriod" startAt="7"/>
            </a:pPr>
            <a:r>
              <a:rPr lang="es-MX" sz="3400" dirty="0"/>
              <a:t>UTILIDAD ANTES DE IMPUESTOS</a:t>
            </a:r>
          </a:p>
          <a:p>
            <a:pPr marL="514350" indent="-514350" algn="just">
              <a:lnSpc>
                <a:spcPct val="120000"/>
              </a:lnSpc>
              <a:buFont typeface="+mj-lt"/>
              <a:buAutoNum type="arabicPeriod" startAt="7"/>
            </a:pPr>
            <a:r>
              <a:rPr lang="es-MX" sz="3400" dirty="0"/>
              <a:t>IMPUESTOS</a:t>
            </a:r>
          </a:p>
          <a:p>
            <a:pPr marL="514350" indent="-514350" algn="just">
              <a:lnSpc>
                <a:spcPct val="120000"/>
              </a:lnSpc>
              <a:buFont typeface="+mj-lt"/>
              <a:buAutoNum type="arabicPeriod" startAt="7"/>
            </a:pPr>
            <a:r>
              <a:rPr lang="es-MX" sz="3400" dirty="0"/>
              <a:t>UTILIDAD NETA</a:t>
            </a:r>
          </a:p>
        </p:txBody>
      </p:sp>
    </p:spTree>
    <p:extLst>
      <p:ext uri="{BB962C8B-B14F-4D97-AF65-F5344CB8AC3E}">
        <p14:creationId xmlns:p14="http://schemas.microsoft.com/office/powerpoint/2010/main" val="3589223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930226" y="2194560"/>
            <a:ext cx="10331547" cy="22538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a:pPr>
            <a:r>
              <a:rPr lang="es-MX" sz="3400" dirty="0"/>
              <a:t>VENTAS</a:t>
            </a:r>
          </a:p>
          <a:p>
            <a:pPr marL="0" indent="0" algn="just">
              <a:lnSpc>
                <a:spcPct val="120000"/>
              </a:lnSpc>
              <a:buNone/>
            </a:pPr>
            <a:r>
              <a:rPr lang="es-MX" sz="3400" dirty="0"/>
              <a:t>Ingreso por las ventas que se han generado en un periodo determinado de tiempo. </a:t>
            </a:r>
          </a:p>
        </p:txBody>
      </p:sp>
      <p:pic>
        <p:nvPicPr>
          <p:cNvPr id="6" name="Imagen 5">
            <a:extLst>
              <a:ext uri="{FF2B5EF4-FFF2-40B4-BE49-F238E27FC236}">
                <a16:creationId xmlns:a16="http://schemas.microsoft.com/office/drawing/2014/main" id="{C8B5F2D1-D5D6-48B9-8F97-4B03B5A4836E}"/>
              </a:ext>
            </a:extLst>
          </p:cNvPr>
          <p:cNvPicPr>
            <a:picLocks noChangeAspect="1"/>
          </p:cNvPicPr>
          <p:nvPr/>
        </p:nvPicPr>
        <p:blipFill>
          <a:blip r:embed="rId2"/>
          <a:stretch>
            <a:fillRect/>
          </a:stretch>
        </p:blipFill>
        <p:spPr>
          <a:xfrm>
            <a:off x="8754457" y="4448432"/>
            <a:ext cx="2415291" cy="1657350"/>
          </a:xfrm>
          <a:prstGeom prst="rect">
            <a:avLst/>
          </a:prstGeom>
        </p:spPr>
      </p:pic>
    </p:spTree>
    <p:extLst>
      <p:ext uri="{BB962C8B-B14F-4D97-AF65-F5344CB8AC3E}">
        <p14:creationId xmlns:p14="http://schemas.microsoft.com/office/powerpoint/2010/main" val="3162519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200" y="2085570"/>
            <a:ext cx="10170942" cy="2112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2"/>
            </a:pPr>
            <a:r>
              <a:rPr lang="es-MX" sz="3400" dirty="0"/>
              <a:t>COSTO DE VENTAS</a:t>
            </a:r>
          </a:p>
          <a:p>
            <a:pPr marL="0" indent="0" algn="just">
              <a:lnSpc>
                <a:spcPct val="120000"/>
              </a:lnSpc>
              <a:buNone/>
            </a:pPr>
            <a:r>
              <a:rPr lang="es-MX" sz="3400" dirty="0"/>
              <a:t>Refleja el costo de producir un artículo para la empresa en un periodo contable. </a:t>
            </a:r>
          </a:p>
        </p:txBody>
      </p:sp>
      <p:pic>
        <p:nvPicPr>
          <p:cNvPr id="6" name="Imagen 5">
            <a:extLst>
              <a:ext uri="{FF2B5EF4-FFF2-40B4-BE49-F238E27FC236}">
                <a16:creationId xmlns:a16="http://schemas.microsoft.com/office/drawing/2014/main" id="{4FB95F5A-91BF-4AE3-83DB-6206816A8FFE}"/>
              </a:ext>
            </a:extLst>
          </p:cNvPr>
          <p:cNvPicPr>
            <a:picLocks noChangeAspect="1"/>
          </p:cNvPicPr>
          <p:nvPr/>
        </p:nvPicPr>
        <p:blipFill>
          <a:blip r:embed="rId2"/>
          <a:stretch>
            <a:fillRect/>
          </a:stretch>
        </p:blipFill>
        <p:spPr>
          <a:xfrm>
            <a:off x="8674443" y="4015934"/>
            <a:ext cx="2334699" cy="2334699"/>
          </a:xfrm>
          <a:prstGeom prst="rect">
            <a:avLst/>
          </a:prstGeom>
        </p:spPr>
      </p:pic>
    </p:spTree>
    <p:extLst>
      <p:ext uri="{BB962C8B-B14F-4D97-AF65-F5344CB8AC3E}">
        <p14:creationId xmlns:p14="http://schemas.microsoft.com/office/powerpoint/2010/main" val="32933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200" y="2085570"/>
            <a:ext cx="10170942" cy="28029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3"/>
            </a:pPr>
            <a:r>
              <a:rPr lang="es-MX" sz="3400" dirty="0"/>
              <a:t>UTILIDAD SOBRE FLUJO</a:t>
            </a:r>
          </a:p>
          <a:p>
            <a:pPr marL="0" indent="0" algn="just">
              <a:lnSpc>
                <a:spcPct val="120000"/>
              </a:lnSpc>
              <a:buNone/>
            </a:pPr>
            <a:r>
              <a:rPr lang="es-MX" sz="3400" dirty="0"/>
              <a:t>Esta cuenta mide las ganancias que tiene la empresa, pero sin tomar en cuenta los gastos financieros y los impuestos. Estos gastos no tienen que ver con la salida de dinero real de la empresa.</a:t>
            </a:r>
          </a:p>
          <a:p>
            <a:pPr marL="0" indent="0" algn="just">
              <a:lnSpc>
                <a:spcPct val="120000"/>
              </a:lnSpc>
              <a:buNone/>
            </a:pPr>
            <a:endParaRPr lang="es-MX" sz="3400" dirty="0"/>
          </a:p>
        </p:txBody>
      </p:sp>
      <p:pic>
        <p:nvPicPr>
          <p:cNvPr id="7" name="Imagen 6">
            <a:extLst>
              <a:ext uri="{FF2B5EF4-FFF2-40B4-BE49-F238E27FC236}">
                <a16:creationId xmlns:a16="http://schemas.microsoft.com/office/drawing/2014/main" id="{7DD56595-6B09-4CF2-985B-30F80B329929}"/>
              </a:ext>
            </a:extLst>
          </p:cNvPr>
          <p:cNvPicPr>
            <a:picLocks noChangeAspect="1"/>
          </p:cNvPicPr>
          <p:nvPr/>
        </p:nvPicPr>
        <p:blipFill>
          <a:blip r:embed="rId2"/>
          <a:stretch>
            <a:fillRect/>
          </a:stretch>
        </p:blipFill>
        <p:spPr>
          <a:xfrm>
            <a:off x="8140798" y="4834668"/>
            <a:ext cx="3028950" cy="1514475"/>
          </a:xfrm>
          <a:prstGeom prst="rect">
            <a:avLst/>
          </a:prstGeom>
        </p:spPr>
      </p:pic>
    </p:spTree>
    <p:extLst>
      <p:ext uri="{BB962C8B-B14F-4D97-AF65-F5344CB8AC3E}">
        <p14:creationId xmlns:p14="http://schemas.microsoft.com/office/powerpoint/2010/main" val="998447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200" y="2085570"/>
            <a:ext cx="6847703" cy="401866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4"/>
            </a:pPr>
            <a:r>
              <a:rPr lang="es-MX" sz="3400" dirty="0"/>
              <a:t>DEPRECIACIONES Y AMORTIZACIONES</a:t>
            </a:r>
          </a:p>
          <a:p>
            <a:pPr marL="0" indent="0" algn="just">
              <a:lnSpc>
                <a:spcPct val="120000"/>
              </a:lnSpc>
              <a:buNone/>
            </a:pPr>
            <a:r>
              <a:rPr lang="es-MX" sz="3400" dirty="0"/>
              <a:t>Estos importes disminuyen el valor contable de los bienes tangibles usados para llevar a cabo las operaciones empresariales; por ejemplo, el uso de un vehículo. </a:t>
            </a:r>
          </a:p>
        </p:txBody>
      </p:sp>
      <p:pic>
        <p:nvPicPr>
          <p:cNvPr id="6" name="Imagen 5">
            <a:extLst>
              <a:ext uri="{FF2B5EF4-FFF2-40B4-BE49-F238E27FC236}">
                <a16:creationId xmlns:a16="http://schemas.microsoft.com/office/drawing/2014/main" id="{AAC7BF9A-0D18-4D88-88B1-EB1065B3A5DF}"/>
              </a:ext>
            </a:extLst>
          </p:cNvPr>
          <p:cNvPicPr>
            <a:picLocks noChangeAspect="1"/>
          </p:cNvPicPr>
          <p:nvPr/>
        </p:nvPicPr>
        <p:blipFill>
          <a:blip r:embed="rId2"/>
          <a:stretch>
            <a:fillRect/>
          </a:stretch>
        </p:blipFill>
        <p:spPr>
          <a:xfrm>
            <a:off x="7973688" y="1937159"/>
            <a:ext cx="3700314" cy="3700314"/>
          </a:xfrm>
          <a:prstGeom prst="rect">
            <a:avLst/>
          </a:prstGeom>
        </p:spPr>
      </p:pic>
    </p:spTree>
    <p:extLst>
      <p:ext uri="{BB962C8B-B14F-4D97-AF65-F5344CB8AC3E}">
        <p14:creationId xmlns:p14="http://schemas.microsoft.com/office/powerpoint/2010/main" val="308990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200" y="2085570"/>
            <a:ext cx="10331548" cy="280295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5"/>
            </a:pPr>
            <a:r>
              <a:rPr lang="es-MX" sz="3400" dirty="0"/>
              <a:t>UTILIDAD DE OPERACIÓN</a:t>
            </a:r>
          </a:p>
          <a:p>
            <a:pPr marL="0" indent="0" algn="just">
              <a:lnSpc>
                <a:spcPct val="120000"/>
              </a:lnSpc>
              <a:buNone/>
            </a:pPr>
            <a:r>
              <a:rPr lang="es-MX" sz="3400" dirty="0"/>
              <a:t>Refleja la ganancia o pérdida de la empresa en función a sus actividades productivas. Este resultado se obtiene al sustraer la diferencia existente entre las depreciaciones, amortizaciones y la utilidad sobre flujo</a:t>
            </a:r>
          </a:p>
        </p:txBody>
      </p:sp>
      <p:pic>
        <p:nvPicPr>
          <p:cNvPr id="7" name="Imagen 6">
            <a:extLst>
              <a:ext uri="{FF2B5EF4-FFF2-40B4-BE49-F238E27FC236}">
                <a16:creationId xmlns:a16="http://schemas.microsoft.com/office/drawing/2014/main" id="{5C6CC501-7BBB-488B-A424-233D0C81CA69}"/>
              </a:ext>
            </a:extLst>
          </p:cNvPr>
          <p:cNvPicPr>
            <a:picLocks noChangeAspect="1"/>
          </p:cNvPicPr>
          <p:nvPr/>
        </p:nvPicPr>
        <p:blipFill>
          <a:blip r:embed="rId2"/>
          <a:stretch>
            <a:fillRect/>
          </a:stretch>
        </p:blipFill>
        <p:spPr>
          <a:xfrm>
            <a:off x="2279842" y="5004617"/>
            <a:ext cx="7632315" cy="1260885"/>
          </a:xfrm>
          <a:prstGeom prst="rect">
            <a:avLst/>
          </a:prstGeom>
        </p:spPr>
      </p:pic>
    </p:spTree>
    <p:extLst>
      <p:ext uri="{BB962C8B-B14F-4D97-AF65-F5344CB8AC3E}">
        <p14:creationId xmlns:p14="http://schemas.microsoft.com/office/powerpoint/2010/main" val="411775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200" y="2085570"/>
            <a:ext cx="6699422" cy="39198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6"/>
            </a:pPr>
            <a:r>
              <a:rPr lang="es-MX" sz="3400" dirty="0"/>
              <a:t>GASTOS Y PRODUCTOS FINANCIEROS</a:t>
            </a:r>
          </a:p>
          <a:p>
            <a:pPr marL="0" indent="0" algn="just">
              <a:lnSpc>
                <a:spcPct val="120000"/>
              </a:lnSpc>
              <a:buNone/>
            </a:pPr>
            <a:r>
              <a:rPr lang="es-MX" sz="3400" dirty="0"/>
              <a:t>Son los diferentes gastos que la compañía tiene, pero que no están relacionados de manera directa con las operaciones. Un ejemplo de estos gastos son los pagos de intereses bancarios.</a:t>
            </a:r>
          </a:p>
        </p:txBody>
      </p:sp>
      <p:pic>
        <p:nvPicPr>
          <p:cNvPr id="9" name="Imagen 8">
            <a:extLst>
              <a:ext uri="{FF2B5EF4-FFF2-40B4-BE49-F238E27FC236}">
                <a16:creationId xmlns:a16="http://schemas.microsoft.com/office/drawing/2014/main" id="{3D9505A4-55BB-4584-B3F8-13CC7725E8A5}"/>
              </a:ext>
            </a:extLst>
          </p:cNvPr>
          <p:cNvPicPr>
            <a:picLocks noChangeAspect="1"/>
          </p:cNvPicPr>
          <p:nvPr/>
        </p:nvPicPr>
        <p:blipFill rotWithShape="1">
          <a:blip r:embed="rId2"/>
          <a:srcRect t="6194" r="9409" b="31540"/>
          <a:stretch/>
        </p:blipFill>
        <p:spPr>
          <a:xfrm>
            <a:off x="7902912" y="2659365"/>
            <a:ext cx="3992525" cy="2030819"/>
          </a:xfrm>
          <a:prstGeom prst="rect">
            <a:avLst/>
          </a:prstGeom>
        </p:spPr>
      </p:pic>
    </p:spTree>
    <p:extLst>
      <p:ext uri="{BB962C8B-B14F-4D97-AF65-F5344CB8AC3E}">
        <p14:creationId xmlns:p14="http://schemas.microsoft.com/office/powerpoint/2010/main" val="2534544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200" y="2085570"/>
            <a:ext cx="6699422" cy="3919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7"/>
            </a:pPr>
            <a:r>
              <a:rPr lang="es-MX" sz="3400" dirty="0"/>
              <a:t>UTILIDAD ANTES DE IMPUESTOS</a:t>
            </a:r>
          </a:p>
          <a:p>
            <a:pPr marL="0" indent="0" algn="just">
              <a:lnSpc>
                <a:spcPct val="120000"/>
              </a:lnSpc>
              <a:buNone/>
            </a:pPr>
            <a:r>
              <a:rPr lang="es-MX" sz="3400" dirty="0"/>
              <a:t>Es referido a la ganancia o pérdida de una empresa después de cumplir con sus compromisos tanto operacionales como financieros.</a:t>
            </a:r>
          </a:p>
          <a:p>
            <a:pPr marL="0" indent="0" algn="just">
              <a:lnSpc>
                <a:spcPct val="120000"/>
              </a:lnSpc>
              <a:buNone/>
            </a:pPr>
            <a:endParaRPr lang="es-MX" sz="3400" dirty="0"/>
          </a:p>
        </p:txBody>
      </p:sp>
      <p:pic>
        <p:nvPicPr>
          <p:cNvPr id="6" name="Imagen 5">
            <a:extLst>
              <a:ext uri="{FF2B5EF4-FFF2-40B4-BE49-F238E27FC236}">
                <a16:creationId xmlns:a16="http://schemas.microsoft.com/office/drawing/2014/main" id="{2D712701-6E82-4DCA-9A18-66F1BE610602}"/>
              </a:ext>
            </a:extLst>
          </p:cNvPr>
          <p:cNvPicPr>
            <a:picLocks noChangeAspect="1"/>
          </p:cNvPicPr>
          <p:nvPr/>
        </p:nvPicPr>
        <p:blipFill>
          <a:blip r:embed="rId2"/>
          <a:stretch>
            <a:fillRect/>
          </a:stretch>
        </p:blipFill>
        <p:spPr>
          <a:xfrm>
            <a:off x="8215532" y="3136567"/>
            <a:ext cx="3503914" cy="1751957"/>
          </a:xfrm>
          <a:prstGeom prst="rect">
            <a:avLst/>
          </a:prstGeom>
        </p:spPr>
      </p:pic>
    </p:spTree>
    <p:extLst>
      <p:ext uri="{BB962C8B-B14F-4D97-AF65-F5344CB8AC3E}">
        <p14:creationId xmlns:p14="http://schemas.microsoft.com/office/powerpoint/2010/main" val="1656326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200" y="2085570"/>
            <a:ext cx="6699422" cy="3919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8"/>
            </a:pPr>
            <a:r>
              <a:rPr lang="es-MX" sz="3400" dirty="0"/>
              <a:t>IMPUESTOS</a:t>
            </a:r>
          </a:p>
          <a:p>
            <a:pPr marL="0" indent="0" algn="just">
              <a:lnSpc>
                <a:spcPct val="120000"/>
              </a:lnSpc>
              <a:buNone/>
            </a:pPr>
            <a:r>
              <a:rPr lang="es-MX" sz="3400" dirty="0"/>
              <a:t>Son aquellos tributos sobre las utilidades que la empresa paga al estado.</a:t>
            </a:r>
          </a:p>
        </p:txBody>
      </p:sp>
      <p:pic>
        <p:nvPicPr>
          <p:cNvPr id="7" name="Imagen 6">
            <a:extLst>
              <a:ext uri="{FF2B5EF4-FFF2-40B4-BE49-F238E27FC236}">
                <a16:creationId xmlns:a16="http://schemas.microsoft.com/office/drawing/2014/main" id="{34E19EEB-B116-4A00-8FF3-CAB101139B70}"/>
              </a:ext>
            </a:extLst>
          </p:cNvPr>
          <p:cNvPicPr>
            <a:picLocks noChangeAspect="1"/>
          </p:cNvPicPr>
          <p:nvPr/>
        </p:nvPicPr>
        <p:blipFill>
          <a:blip r:embed="rId2"/>
          <a:stretch>
            <a:fillRect/>
          </a:stretch>
        </p:blipFill>
        <p:spPr>
          <a:xfrm>
            <a:off x="8215532" y="2909306"/>
            <a:ext cx="3249164" cy="1819532"/>
          </a:xfrm>
          <a:prstGeom prst="rect">
            <a:avLst/>
          </a:prstGeom>
        </p:spPr>
      </p:pic>
    </p:spTree>
    <p:extLst>
      <p:ext uri="{BB962C8B-B14F-4D97-AF65-F5344CB8AC3E}">
        <p14:creationId xmlns:p14="http://schemas.microsoft.com/office/powerpoint/2010/main" val="1336205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200" y="2085570"/>
            <a:ext cx="6699422" cy="39198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9"/>
            </a:pPr>
            <a:r>
              <a:rPr lang="es-MX" sz="3400" dirty="0"/>
              <a:t>UTILIDAD NETA</a:t>
            </a:r>
          </a:p>
          <a:p>
            <a:pPr marL="0" indent="0" algn="just">
              <a:lnSpc>
                <a:spcPct val="120000"/>
              </a:lnSpc>
              <a:buNone/>
            </a:pPr>
            <a:r>
              <a:rPr lang="es-MX" sz="3400" dirty="0"/>
              <a:t>Representa toda ganancia o pérdida final que la empresa obtenga como resultado de sus operaciones anuales. Por esto último entendemos los gastos operativos, financieros y el pago de los impuestos.</a:t>
            </a:r>
          </a:p>
        </p:txBody>
      </p:sp>
      <p:pic>
        <p:nvPicPr>
          <p:cNvPr id="6" name="Imagen 5">
            <a:extLst>
              <a:ext uri="{FF2B5EF4-FFF2-40B4-BE49-F238E27FC236}">
                <a16:creationId xmlns:a16="http://schemas.microsoft.com/office/drawing/2014/main" id="{A811BE61-032E-40C8-B698-5564AA259013}"/>
              </a:ext>
            </a:extLst>
          </p:cNvPr>
          <p:cNvPicPr>
            <a:picLocks noChangeAspect="1"/>
          </p:cNvPicPr>
          <p:nvPr/>
        </p:nvPicPr>
        <p:blipFill>
          <a:blip r:embed="rId2"/>
          <a:stretch>
            <a:fillRect/>
          </a:stretch>
        </p:blipFill>
        <p:spPr>
          <a:xfrm>
            <a:off x="8540423" y="2808861"/>
            <a:ext cx="3000375" cy="1800225"/>
          </a:xfrm>
          <a:prstGeom prst="rect">
            <a:avLst/>
          </a:prstGeom>
        </p:spPr>
      </p:pic>
    </p:spTree>
    <p:extLst>
      <p:ext uri="{BB962C8B-B14F-4D97-AF65-F5344CB8AC3E}">
        <p14:creationId xmlns:p14="http://schemas.microsoft.com/office/powerpoint/2010/main" val="2005851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8" y="2423937"/>
            <a:ext cx="8701421" cy="2123658"/>
          </a:xfrm>
          <a:prstGeom prst="rect">
            <a:avLst/>
          </a:prstGeom>
        </p:spPr>
        <p:txBody>
          <a:bodyPr wrap="none">
            <a:spAutoFit/>
          </a:bodyPr>
          <a:lstStyle/>
          <a:p>
            <a:r>
              <a:rPr lang="es-ES" sz="6600" dirty="0">
                <a:solidFill>
                  <a:srgbClr val="00F3B5"/>
                </a:solidFill>
                <a:latin typeface="Prompt" panose="00000800000000000000" pitchFamily="2" charset="-34"/>
                <a:cs typeface="Prompt" panose="00000800000000000000" pitchFamily="2" charset="-34"/>
              </a:rPr>
              <a:t>Resultado Operativo</a:t>
            </a:r>
          </a:p>
          <a:p>
            <a:pPr algn="ctr"/>
            <a:r>
              <a:rPr lang="es-ES" sz="6600" dirty="0">
                <a:solidFill>
                  <a:schemeClr val="bg1"/>
                </a:solidFill>
                <a:latin typeface="Prompt" panose="00000800000000000000" pitchFamily="2" charset="-34"/>
                <a:cs typeface="Prompt" panose="00000800000000000000" pitchFamily="2" charset="-34"/>
              </a:rPr>
              <a:t>de Obra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CE78CD8B-B406-4F21-B6A0-85217AF25A26}"/>
              </a:ext>
            </a:extLst>
          </p:cNvPr>
          <p:cNvSpPr txBox="1"/>
          <p:nvPr/>
        </p:nvSpPr>
        <p:spPr>
          <a:xfrm>
            <a:off x="4684542" y="5271825"/>
            <a:ext cx="6991643" cy="646331"/>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DOCENTE: MG. ING. CHRISTIAN ENRIQUE TENORIO MESONES</a:t>
            </a:r>
          </a:p>
          <a:p>
            <a:r>
              <a:rPr lang="es-ES" dirty="0">
                <a:solidFill>
                  <a:schemeClr val="bg1"/>
                </a:solidFill>
                <a:latin typeface="Prompt" panose="00000800000000000000" pitchFamily="2" charset="-34"/>
                <a:cs typeface="Prompt" panose="00000800000000000000" pitchFamily="2" charset="-34"/>
              </a:rPr>
              <a:t>		xtianoperu@gmail.com</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2085570"/>
            <a:ext cx="10331547" cy="280295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10"/>
            </a:pPr>
            <a:r>
              <a:rPr lang="es-MX" sz="3400" dirty="0"/>
              <a:t>GASTOS DE OPERACIÓN</a:t>
            </a:r>
          </a:p>
          <a:p>
            <a:pPr marL="0" indent="0" algn="just">
              <a:lnSpc>
                <a:spcPct val="120000"/>
              </a:lnSpc>
              <a:buNone/>
            </a:pPr>
            <a:r>
              <a:rPr lang="es-MX" sz="3400" dirty="0"/>
              <a:t>El mismo engloba todos los gastos que se producen directamente durante las operaciones de la empresa. Aquí hay que incluir los gastos por servicios como la luz o el agua, alquiler e incluso los salarios de los empleados y los gastos de venta.</a:t>
            </a:r>
          </a:p>
          <a:p>
            <a:pPr marL="0" indent="0" algn="just">
              <a:lnSpc>
                <a:spcPct val="120000"/>
              </a:lnSpc>
              <a:buNone/>
            </a:pPr>
            <a:endParaRPr lang="es-MX" sz="3400" dirty="0"/>
          </a:p>
        </p:txBody>
      </p:sp>
      <p:pic>
        <p:nvPicPr>
          <p:cNvPr id="7" name="Imagen 6">
            <a:extLst>
              <a:ext uri="{FF2B5EF4-FFF2-40B4-BE49-F238E27FC236}">
                <a16:creationId xmlns:a16="http://schemas.microsoft.com/office/drawing/2014/main" id="{D9DBEBBA-4BC5-4632-A2CD-79609EC5A3CB}"/>
              </a:ext>
            </a:extLst>
          </p:cNvPr>
          <p:cNvPicPr>
            <a:picLocks noChangeAspect="1"/>
          </p:cNvPicPr>
          <p:nvPr/>
        </p:nvPicPr>
        <p:blipFill>
          <a:blip r:embed="rId2"/>
          <a:stretch>
            <a:fillRect/>
          </a:stretch>
        </p:blipFill>
        <p:spPr>
          <a:xfrm>
            <a:off x="2963057" y="5167060"/>
            <a:ext cx="6265886" cy="1166287"/>
          </a:xfrm>
          <a:prstGeom prst="rect">
            <a:avLst/>
          </a:prstGeom>
        </p:spPr>
      </p:pic>
    </p:spTree>
    <p:extLst>
      <p:ext uri="{BB962C8B-B14F-4D97-AF65-F5344CB8AC3E}">
        <p14:creationId xmlns:p14="http://schemas.microsoft.com/office/powerpoint/2010/main" val="2104221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Principales cuentas del estado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2085569"/>
            <a:ext cx="6600569" cy="414223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lnSpc>
                <a:spcPct val="120000"/>
              </a:lnSpc>
              <a:buFont typeface="+mj-lt"/>
              <a:buAutoNum type="arabicPeriod" startAt="11"/>
            </a:pPr>
            <a:r>
              <a:rPr lang="es-MX" sz="3400" dirty="0"/>
              <a:t>UTILIDAD O MARGEN BRUTO</a:t>
            </a:r>
          </a:p>
          <a:p>
            <a:pPr marL="0" indent="0" algn="just">
              <a:lnSpc>
                <a:spcPct val="120000"/>
              </a:lnSpc>
              <a:buNone/>
            </a:pPr>
            <a:r>
              <a:rPr lang="es-MX" sz="3400" dirty="0"/>
              <a:t>La utilidad es el resultado de la diferencia que existe entre la venta y el costo de venta. También se le denomina margen bruto porque indica cuánto fue la ganancia por la venta del producto, sin tomar en cuenta los gastos asociados.</a:t>
            </a:r>
          </a:p>
        </p:txBody>
      </p:sp>
      <p:pic>
        <p:nvPicPr>
          <p:cNvPr id="6" name="Imagen 5">
            <a:extLst>
              <a:ext uri="{FF2B5EF4-FFF2-40B4-BE49-F238E27FC236}">
                <a16:creationId xmlns:a16="http://schemas.microsoft.com/office/drawing/2014/main" id="{93A7071F-6CE6-4B55-9C1D-FACD1CA60034}"/>
              </a:ext>
            </a:extLst>
          </p:cNvPr>
          <p:cNvPicPr>
            <a:picLocks noChangeAspect="1"/>
          </p:cNvPicPr>
          <p:nvPr/>
        </p:nvPicPr>
        <p:blipFill>
          <a:blip r:embed="rId2"/>
          <a:stretch>
            <a:fillRect/>
          </a:stretch>
        </p:blipFill>
        <p:spPr>
          <a:xfrm>
            <a:off x="7858896" y="2831156"/>
            <a:ext cx="3971979" cy="2286000"/>
          </a:xfrm>
          <a:prstGeom prst="rect">
            <a:avLst/>
          </a:prstGeom>
        </p:spPr>
      </p:pic>
    </p:spTree>
    <p:extLst>
      <p:ext uri="{BB962C8B-B14F-4D97-AF65-F5344CB8AC3E}">
        <p14:creationId xmlns:p14="http://schemas.microsoft.com/office/powerpoint/2010/main" val="3598562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199" y="1212104"/>
            <a:ext cx="10331548" cy="703383"/>
          </a:xfrm>
        </p:spPr>
        <p:txBody>
          <a:bodyPr>
            <a:normAutofit lnSpcReduction="10000"/>
          </a:bodyPr>
          <a:lstStyle/>
          <a:p>
            <a:pPr marL="0" indent="0" algn="just">
              <a:lnSpc>
                <a:spcPct val="120000"/>
              </a:lnSpc>
              <a:buNone/>
            </a:pPr>
            <a:r>
              <a:rPr lang="es-MX" sz="3400" b="1" dirty="0"/>
              <a:t>Importancia de los estados de resultados</a:t>
            </a:r>
          </a:p>
          <a:p>
            <a:pPr marL="0" indent="0" algn="just">
              <a:lnSpc>
                <a:spcPct val="120000"/>
              </a:lnSpc>
              <a:buNone/>
            </a:pPr>
            <a:endParaRPr lang="es-MX" sz="3400" dirty="0"/>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1915487"/>
            <a:ext cx="10331548" cy="431231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1463" indent="-271463" algn="just">
              <a:lnSpc>
                <a:spcPct val="120000"/>
              </a:lnSpc>
            </a:pPr>
            <a:r>
              <a:rPr lang="es-PE" sz="3000" dirty="0"/>
              <a:t>Un estado de resultados nos permite medir y analizar diversos parámetros que, al ser evaluados correctamente</a:t>
            </a:r>
          </a:p>
          <a:p>
            <a:pPr marL="271463" indent="-271463" algn="just">
              <a:buFont typeface="Arial" panose="020B0604020202020204" pitchFamily="34" charset="0"/>
              <a:buChar char="•"/>
            </a:pPr>
            <a:r>
              <a:rPr lang="es-ES" sz="3000" dirty="0"/>
              <a:t>Una mejor estimación de los flujos de efectivo, pudiendo así realizar proyecciones de las ventas de forma completa y precisa.</a:t>
            </a:r>
          </a:p>
          <a:p>
            <a:pPr marL="271463" indent="-271463" algn="just">
              <a:buFont typeface="Arial" panose="020B0604020202020204" pitchFamily="34" charset="0"/>
              <a:buChar char="•"/>
            </a:pPr>
            <a:r>
              <a:rPr lang="es-ES" sz="3000" dirty="0"/>
              <a:t>El Estado de resultados presenta de manera detallada la forma en que se obtiene la utilidad o pérdida en una empresa.  </a:t>
            </a:r>
          </a:p>
          <a:p>
            <a:pPr marL="271463" indent="-271463" algn="just">
              <a:buFont typeface="Arial" panose="020B0604020202020204" pitchFamily="34" charset="0"/>
              <a:buChar char="•"/>
            </a:pPr>
            <a:r>
              <a:rPr lang="es-ES" sz="3000" dirty="0"/>
              <a:t>El estado de pérdidas y ganancias debe mostrar información relacionada con el negocio de la entidad durante el período contable compensando adecuadamente los ingresos de los costos y gastos relativos, a fin de determinar el período de ganancias netas, que es parte del capital rentable.</a:t>
            </a:r>
            <a:endParaRPr lang="es-PE" sz="3000" dirty="0"/>
          </a:p>
          <a:p>
            <a:pPr marL="0" indent="0" algn="just">
              <a:lnSpc>
                <a:spcPct val="120000"/>
              </a:lnSpc>
              <a:buNone/>
            </a:pPr>
            <a:endParaRPr lang="es-MX" sz="3400" dirty="0"/>
          </a:p>
        </p:txBody>
      </p:sp>
    </p:spTree>
    <p:extLst>
      <p:ext uri="{BB962C8B-B14F-4D97-AF65-F5344CB8AC3E}">
        <p14:creationId xmlns:p14="http://schemas.microsoft.com/office/powerpoint/2010/main" val="3192719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199" y="951470"/>
            <a:ext cx="9319055" cy="858764"/>
          </a:xfrm>
        </p:spPr>
        <p:txBody>
          <a:bodyPr>
            <a:normAutofit/>
          </a:bodyPr>
          <a:lstStyle/>
          <a:p>
            <a:pPr marL="0" indent="0" algn="just">
              <a:lnSpc>
                <a:spcPct val="120000"/>
              </a:lnSpc>
              <a:buNone/>
            </a:pPr>
            <a:r>
              <a:rPr lang="es-MX" sz="3800" b="1" dirty="0"/>
              <a:t>Norma Internacionales de Contabilidad NIC 1</a:t>
            </a:r>
          </a:p>
        </p:txBody>
      </p:sp>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2085569"/>
            <a:ext cx="7168979" cy="3820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s-MX" dirty="0"/>
              <a:t>Esta Norma establece las bases para la presentación de los estados financieros de propósito general para asegurar que los mismos sean comparables, tanto con los estados financieros de la misma entidad correspondientes a periodos anteriores, como con los de otras entidades.</a:t>
            </a:r>
          </a:p>
        </p:txBody>
      </p:sp>
      <p:pic>
        <p:nvPicPr>
          <p:cNvPr id="5" name="3 Imagen" descr="CONOCIMIENTO BASICO PARA APRENDER UN POCO">
            <a:extLst>
              <a:ext uri="{FF2B5EF4-FFF2-40B4-BE49-F238E27FC236}">
                <a16:creationId xmlns:a16="http://schemas.microsoft.com/office/drawing/2014/main" id="{6A7D933B-74FF-4C72-AD35-982DDB2C191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22325" y="2877847"/>
            <a:ext cx="3050316" cy="2010677"/>
          </a:xfrm>
          <a:prstGeom prst="rect">
            <a:avLst/>
          </a:prstGeom>
          <a:noFill/>
          <a:ln>
            <a:noFill/>
          </a:ln>
        </p:spPr>
      </p:pic>
    </p:spTree>
    <p:extLst>
      <p:ext uri="{BB962C8B-B14F-4D97-AF65-F5344CB8AC3E}">
        <p14:creationId xmlns:p14="http://schemas.microsoft.com/office/powerpoint/2010/main" val="1728409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2085569"/>
            <a:ext cx="7168979" cy="3820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s-MX" dirty="0"/>
              <a:t>La Norma Internacional de Contabilidad 1 (NIC 1) lo que hace es brindar información al momento de construir un Estado Financiero, tomando en cuenta lo que se debe hacer y lo que se debe evitar, para que no llegue una auditoría financiera y se encuentre con el incumplimiento de esta normativa.</a:t>
            </a:r>
          </a:p>
          <a:p>
            <a:pPr marL="0" indent="0" algn="just">
              <a:lnSpc>
                <a:spcPct val="120000"/>
              </a:lnSpc>
              <a:buNone/>
            </a:pPr>
            <a:endParaRPr lang="es-MX" dirty="0"/>
          </a:p>
        </p:txBody>
      </p:sp>
      <p:pic>
        <p:nvPicPr>
          <p:cNvPr id="8" name="6 Imagen" descr="https://www.globalcontable.com/wp-content/uploads/2019/10/tax_1571107668.jpg">
            <a:extLst>
              <a:ext uri="{FF2B5EF4-FFF2-40B4-BE49-F238E27FC236}">
                <a16:creationId xmlns:a16="http://schemas.microsoft.com/office/drawing/2014/main" id="{3CD40292-75E8-421C-AC95-431C4D8CD34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0600" y="2842922"/>
            <a:ext cx="3054177" cy="2306253"/>
          </a:xfrm>
          <a:prstGeom prst="rect">
            <a:avLst/>
          </a:prstGeom>
          <a:noFill/>
          <a:ln>
            <a:noFill/>
          </a:ln>
        </p:spPr>
      </p:pic>
      <p:sp>
        <p:nvSpPr>
          <p:cNvPr id="11" name="Título 1">
            <a:extLst>
              <a:ext uri="{FF2B5EF4-FFF2-40B4-BE49-F238E27FC236}">
                <a16:creationId xmlns:a16="http://schemas.microsoft.com/office/drawing/2014/main" id="{C41FA42F-7367-4B55-9797-B53D8C8D9CAD}"/>
              </a:ext>
            </a:extLst>
          </p:cNvPr>
          <p:cNvSpPr>
            <a:spLocks noGrp="1"/>
          </p:cNvSpPr>
          <p:nvPr>
            <p:ph type="title"/>
          </p:nvPr>
        </p:nvSpPr>
        <p:spPr>
          <a:xfrm>
            <a:off x="838199" y="365126"/>
            <a:ext cx="9319055" cy="858764"/>
          </a:xfrm>
        </p:spPr>
        <p:txBody>
          <a:bodyPr>
            <a:normAutofit/>
          </a:bodyPr>
          <a:lstStyle/>
          <a:p>
            <a:pPr marL="0" indent="0" algn="just">
              <a:lnSpc>
                <a:spcPct val="120000"/>
              </a:lnSpc>
              <a:buNone/>
            </a:pPr>
            <a:r>
              <a:rPr lang="es-MX" sz="3800" b="1" dirty="0"/>
              <a:t>Norma Internacionales de Contabilidad NIC 1</a:t>
            </a:r>
          </a:p>
        </p:txBody>
      </p:sp>
      <p:sp>
        <p:nvSpPr>
          <p:cNvPr id="12" name="Marcador de contenido 2">
            <a:extLst>
              <a:ext uri="{FF2B5EF4-FFF2-40B4-BE49-F238E27FC236}">
                <a16:creationId xmlns:a16="http://schemas.microsoft.com/office/drawing/2014/main" id="{3D3D9A68-77EA-41C8-9D6E-59FD27EC64E0}"/>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Norma Internacionales de Contabilidad NIC 1</a:t>
            </a:r>
          </a:p>
        </p:txBody>
      </p:sp>
    </p:spTree>
    <p:extLst>
      <p:ext uri="{BB962C8B-B14F-4D97-AF65-F5344CB8AC3E}">
        <p14:creationId xmlns:p14="http://schemas.microsoft.com/office/powerpoint/2010/main" val="241478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2085569"/>
            <a:ext cx="7168979" cy="38209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s-MX" sz="2700" dirty="0"/>
              <a:t>El objetivo de esta Norma es establecer las bases para la presentación de los estados financieros con propósitos de información general, con el fin de asegurar la comparabilidad de los mismos, tanto con respecto a los estados publicados por la misma empresa en periodos anteriores, como con respecto a los de otras empresas diferentes.</a:t>
            </a:r>
          </a:p>
        </p:txBody>
      </p:sp>
      <p:pic>
        <p:nvPicPr>
          <p:cNvPr id="5" name="3 Imagen" descr="Modificación de las Normas Internacionales de Contabilidad (NIC) 1 y 8 |  LEX | La Plataforma Jurídica Hispano-Alemana de Referencia">
            <a:extLst>
              <a:ext uri="{FF2B5EF4-FFF2-40B4-BE49-F238E27FC236}">
                <a16:creationId xmlns:a16="http://schemas.microsoft.com/office/drawing/2014/main" id="{CEC43379-1D5D-499E-80AF-08C591F74D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55498" y="2731415"/>
            <a:ext cx="2998303" cy="2080138"/>
          </a:xfrm>
          <a:prstGeom prst="rect">
            <a:avLst/>
          </a:prstGeom>
          <a:noFill/>
          <a:ln>
            <a:noFill/>
          </a:ln>
        </p:spPr>
      </p:pic>
      <p:sp>
        <p:nvSpPr>
          <p:cNvPr id="9" name="Título 1">
            <a:extLst>
              <a:ext uri="{FF2B5EF4-FFF2-40B4-BE49-F238E27FC236}">
                <a16:creationId xmlns:a16="http://schemas.microsoft.com/office/drawing/2014/main" id="{B45FDB80-5658-4335-8EC2-649B758E7C81}"/>
              </a:ext>
            </a:extLst>
          </p:cNvPr>
          <p:cNvSpPr>
            <a:spLocks noGrp="1"/>
          </p:cNvSpPr>
          <p:nvPr>
            <p:ph type="title"/>
          </p:nvPr>
        </p:nvSpPr>
        <p:spPr>
          <a:xfrm>
            <a:off x="838199" y="365126"/>
            <a:ext cx="9319055" cy="858764"/>
          </a:xfrm>
        </p:spPr>
        <p:txBody>
          <a:bodyPr>
            <a:normAutofit/>
          </a:bodyPr>
          <a:lstStyle/>
          <a:p>
            <a:pPr marL="0" indent="0" algn="just">
              <a:lnSpc>
                <a:spcPct val="120000"/>
              </a:lnSpc>
              <a:buNone/>
            </a:pPr>
            <a:r>
              <a:rPr lang="es-MX" sz="3800" b="1" dirty="0"/>
              <a:t>Norma Internacionales de Contabilidad NIC 1</a:t>
            </a:r>
          </a:p>
        </p:txBody>
      </p:sp>
      <p:sp>
        <p:nvSpPr>
          <p:cNvPr id="10" name="Marcador de contenido 2">
            <a:extLst>
              <a:ext uri="{FF2B5EF4-FFF2-40B4-BE49-F238E27FC236}">
                <a16:creationId xmlns:a16="http://schemas.microsoft.com/office/drawing/2014/main" id="{A644BB33-98FA-494F-9AFC-9EF70B3B77F5}"/>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Objetivo</a:t>
            </a:r>
          </a:p>
        </p:txBody>
      </p:sp>
    </p:spTree>
    <p:extLst>
      <p:ext uri="{BB962C8B-B14F-4D97-AF65-F5344CB8AC3E}">
        <p14:creationId xmlns:p14="http://schemas.microsoft.com/office/powerpoint/2010/main" val="1458064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2085569"/>
            <a:ext cx="7168979" cy="38209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s-MX" dirty="0"/>
              <a:t>Esta Norma será de aplicación para la presentación de todo tipo de estados financieros, con propósitos de información general, que sean elaborados y presentados conforme a las Normas Internacionales de Contabilidad.</a:t>
            </a:r>
          </a:p>
          <a:p>
            <a:pPr marL="0" indent="0" algn="just">
              <a:lnSpc>
                <a:spcPct val="120000"/>
              </a:lnSpc>
              <a:buNone/>
            </a:pPr>
            <a:endParaRPr lang="es-MX" sz="2700" dirty="0"/>
          </a:p>
        </p:txBody>
      </p:sp>
      <p:pic>
        <p:nvPicPr>
          <p:cNvPr id="6" name="Picture 2" descr="Qué son las Normas Internacionales de Contabilidad o NIC? | Emprende Pyme">
            <a:extLst>
              <a:ext uri="{FF2B5EF4-FFF2-40B4-BE49-F238E27FC236}">
                <a16:creationId xmlns:a16="http://schemas.microsoft.com/office/drawing/2014/main" id="{847F3B72-CC78-4991-A703-CE4D189B1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0490" y="2633402"/>
            <a:ext cx="2724150" cy="2008968"/>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D94A9D2E-5BFD-48E4-81A7-49035FB09A9B}"/>
              </a:ext>
            </a:extLst>
          </p:cNvPr>
          <p:cNvSpPr>
            <a:spLocks noGrp="1"/>
          </p:cNvSpPr>
          <p:nvPr>
            <p:ph type="title"/>
          </p:nvPr>
        </p:nvSpPr>
        <p:spPr>
          <a:xfrm>
            <a:off x="838199" y="349284"/>
            <a:ext cx="9319055" cy="858764"/>
          </a:xfrm>
        </p:spPr>
        <p:txBody>
          <a:bodyPr>
            <a:normAutofit/>
          </a:bodyPr>
          <a:lstStyle/>
          <a:p>
            <a:pPr marL="0" indent="0" algn="just">
              <a:lnSpc>
                <a:spcPct val="120000"/>
              </a:lnSpc>
              <a:buNone/>
            </a:pPr>
            <a:r>
              <a:rPr lang="es-MX" sz="3800" b="1" dirty="0"/>
              <a:t>Norma Internacionales de Contabilidad NIC 1</a:t>
            </a:r>
          </a:p>
        </p:txBody>
      </p:sp>
      <p:sp>
        <p:nvSpPr>
          <p:cNvPr id="8" name="Marcador de contenido 2">
            <a:extLst>
              <a:ext uri="{FF2B5EF4-FFF2-40B4-BE49-F238E27FC236}">
                <a16:creationId xmlns:a16="http://schemas.microsoft.com/office/drawing/2014/main" id="{9E2B4054-B46A-40AF-B6B4-A98A292E60B6}"/>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Alcance</a:t>
            </a:r>
          </a:p>
        </p:txBody>
      </p:sp>
    </p:spTree>
    <p:extLst>
      <p:ext uri="{BB962C8B-B14F-4D97-AF65-F5344CB8AC3E}">
        <p14:creationId xmlns:p14="http://schemas.microsoft.com/office/powerpoint/2010/main" val="32810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2236408"/>
            <a:ext cx="7168979" cy="3076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PE" sz="3400" dirty="0"/>
              <a:t>La NIC 1 establece tres tipos:</a:t>
            </a:r>
          </a:p>
          <a:p>
            <a:pPr marL="0" indent="0" algn="just">
              <a:buNone/>
            </a:pPr>
            <a:endParaRPr lang="es-PE" sz="3400" dirty="0"/>
          </a:p>
          <a:p>
            <a:pPr marL="514350" lvl="0" indent="-514350" algn="just">
              <a:buFont typeface="+mj-lt"/>
              <a:buAutoNum type="arabicPeriod"/>
            </a:pPr>
            <a:r>
              <a:rPr lang="es-PE" sz="3400" dirty="0"/>
              <a:t>Los estados financieros consolidados</a:t>
            </a:r>
          </a:p>
          <a:p>
            <a:pPr marL="514350" lvl="0" indent="-514350" algn="just">
              <a:buFont typeface="+mj-lt"/>
              <a:buAutoNum type="arabicPeriod"/>
            </a:pPr>
            <a:r>
              <a:rPr lang="es-PE" sz="3400" dirty="0"/>
              <a:t>Los estados financieros intermedios</a:t>
            </a:r>
          </a:p>
          <a:p>
            <a:pPr marL="514350" lvl="0" indent="-514350" algn="just">
              <a:buFont typeface="+mj-lt"/>
              <a:buAutoNum type="arabicPeriod"/>
            </a:pPr>
            <a:r>
              <a:rPr lang="es-PE" sz="3400" dirty="0"/>
              <a:t>Los estados financieros separados</a:t>
            </a:r>
          </a:p>
        </p:txBody>
      </p:sp>
      <p:pic>
        <p:nvPicPr>
          <p:cNvPr id="6" name="Picture 2" descr="Qué son las Normas Internacionales de Contabilidad o NIC? | Emprende Pyme">
            <a:extLst>
              <a:ext uri="{FF2B5EF4-FFF2-40B4-BE49-F238E27FC236}">
                <a16:creationId xmlns:a16="http://schemas.microsoft.com/office/drawing/2014/main" id="{847F3B72-CC78-4991-A703-CE4D189B1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0490" y="2633402"/>
            <a:ext cx="2724150" cy="2008968"/>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D94A9D2E-5BFD-48E4-81A7-49035FB09A9B}"/>
              </a:ext>
            </a:extLst>
          </p:cNvPr>
          <p:cNvSpPr>
            <a:spLocks noGrp="1"/>
          </p:cNvSpPr>
          <p:nvPr>
            <p:ph type="title"/>
          </p:nvPr>
        </p:nvSpPr>
        <p:spPr>
          <a:xfrm>
            <a:off x="838199" y="349284"/>
            <a:ext cx="9319055" cy="858764"/>
          </a:xfrm>
        </p:spPr>
        <p:txBody>
          <a:bodyPr>
            <a:normAutofit/>
          </a:bodyPr>
          <a:lstStyle/>
          <a:p>
            <a:pPr marL="0" indent="0" algn="just">
              <a:lnSpc>
                <a:spcPct val="120000"/>
              </a:lnSpc>
              <a:buNone/>
            </a:pPr>
            <a:r>
              <a:rPr lang="es-MX" sz="3800" b="1" dirty="0"/>
              <a:t>Norma Internacionales de Contabilidad NIC 1</a:t>
            </a:r>
          </a:p>
        </p:txBody>
      </p:sp>
      <p:sp>
        <p:nvSpPr>
          <p:cNvPr id="8" name="Marcador de contenido 2">
            <a:extLst>
              <a:ext uri="{FF2B5EF4-FFF2-40B4-BE49-F238E27FC236}">
                <a16:creationId xmlns:a16="http://schemas.microsoft.com/office/drawing/2014/main" id="{9E2B4054-B46A-40AF-B6B4-A98A292E60B6}"/>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Los tipos generales de los Estados Financieros NIC 1</a:t>
            </a:r>
          </a:p>
        </p:txBody>
      </p:sp>
    </p:spTree>
    <p:extLst>
      <p:ext uri="{BB962C8B-B14F-4D97-AF65-F5344CB8AC3E}">
        <p14:creationId xmlns:p14="http://schemas.microsoft.com/office/powerpoint/2010/main" val="1298718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2236408"/>
            <a:ext cx="7168979" cy="3595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PE" sz="3000" dirty="0"/>
              <a:t>Este tipo de estado financiero es cuando existe un conjunto de empresas al mando de una sola.</a:t>
            </a:r>
          </a:p>
          <a:p>
            <a:pPr marL="0" indent="0" algn="just">
              <a:buNone/>
            </a:pPr>
            <a:r>
              <a:rPr lang="es-PE" sz="3000" dirty="0"/>
              <a:t>La NIC 1 enfoca su contexto a estas empresas que cuentan con subsidiarias o sucursales, permitiéndoles el fácil acceso de conocer sus movimientos financieros en una sola documentación.</a:t>
            </a:r>
          </a:p>
          <a:p>
            <a:pPr marL="0" indent="0" algn="just">
              <a:buNone/>
            </a:pPr>
            <a:endParaRPr lang="es-PE" sz="3400" dirty="0"/>
          </a:p>
        </p:txBody>
      </p:sp>
      <p:sp>
        <p:nvSpPr>
          <p:cNvPr id="7" name="Título 1">
            <a:extLst>
              <a:ext uri="{FF2B5EF4-FFF2-40B4-BE49-F238E27FC236}">
                <a16:creationId xmlns:a16="http://schemas.microsoft.com/office/drawing/2014/main" id="{D94A9D2E-5BFD-48E4-81A7-49035FB09A9B}"/>
              </a:ext>
            </a:extLst>
          </p:cNvPr>
          <p:cNvSpPr>
            <a:spLocks noGrp="1"/>
          </p:cNvSpPr>
          <p:nvPr>
            <p:ph type="title"/>
          </p:nvPr>
        </p:nvSpPr>
        <p:spPr>
          <a:xfrm>
            <a:off x="838199" y="349284"/>
            <a:ext cx="9319055" cy="858764"/>
          </a:xfrm>
        </p:spPr>
        <p:txBody>
          <a:bodyPr>
            <a:normAutofit/>
          </a:bodyPr>
          <a:lstStyle/>
          <a:p>
            <a:pPr marL="0" indent="0" algn="just">
              <a:lnSpc>
                <a:spcPct val="120000"/>
              </a:lnSpc>
              <a:buNone/>
            </a:pPr>
            <a:r>
              <a:rPr lang="es-MX" sz="3800" b="1" dirty="0"/>
              <a:t>Norma Internacionales de Contabilidad NIC 1</a:t>
            </a:r>
          </a:p>
        </p:txBody>
      </p:sp>
      <p:sp>
        <p:nvSpPr>
          <p:cNvPr id="8" name="Marcador de contenido 2">
            <a:extLst>
              <a:ext uri="{FF2B5EF4-FFF2-40B4-BE49-F238E27FC236}">
                <a16:creationId xmlns:a16="http://schemas.microsoft.com/office/drawing/2014/main" id="{9E2B4054-B46A-40AF-B6B4-A98A292E60B6}"/>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Estado Financiero Consolidado</a:t>
            </a:r>
          </a:p>
        </p:txBody>
      </p:sp>
      <p:pic>
        <p:nvPicPr>
          <p:cNvPr id="9" name="4 Imagen" descr="Modificación de las Normas Internacionales de Contabilidad (NIC) 1 y 8 |  LEX | La Plataforma Jurídica Hispano-Alemana de Referencia">
            <a:extLst>
              <a:ext uri="{FF2B5EF4-FFF2-40B4-BE49-F238E27FC236}">
                <a16:creationId xmlns:a16="http://schemas.microsoft.com/office/drawing/2014/main" id="{E2751940-8AA6-45A1-9FCE-0D538C0FB5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95191" y="2662237"/>
            <a:ext cx="2524125" cy="1533525"/>
          </a:xfrm>
          <a:prstGeom prst="rect">
            <a:avLst/>
          </a:prstGeom>
          <a:noFill/>
          <a:ln>
            <a:noFill/>
          </a:ln>
        </p:spPr>
      </p:pic>
    </p:spTree>
    <p:extLst>
      <p:ext uri="{BB962C8B-B14F-4D97-AF65-F5344CB8AC3E}">
        <p14:creationId xmlns:p14="http://schemas.microsoft.com/office/powerpoint/2010/main" val="3282791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2236408"/>
            <a:ext cx="7168979" cy="3076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PE" sz="3000" dirty="0"/>
              <a:t>Un estado financiero intermedio se relaciona también con otra norma de la contabilidad que es la NIC 34 (Información Financiera Intermedia), donde se refiere a aquellos estados financieros presentados a un tiempo parcial, es decir, no cumple un periodo.</a:t>
            </a:r>
          </a:p>
        </p:txBody>
      </p:sp>
      <p:sp>
        <p:nvSpPr>
          <p:cNvPr id="7" name="Título 1">
            <a:extLst>
              <a:ext uri="{FF2B5EF4-FFF2-40B4-BE49-F238E27FC236}">
                <a16:creationId xmlns:a16="http://schemas.microsoft.com/office/drawing/2014/main" id="{D94A9D2E-5BFD-48E4-81A7-49035FB09A9B}"/>
              </a:ext>
            </a:extLst>
          </p:cNvPr>
          <p:cNvSpPr>
            <a:spLocks noGrp="1"/>
          </p:cNvSpPr>
          <p:nvPr>
            <p:ph type="title"/>
          </p:nvPr>
        </p:nvSpPr>
        <p:spPr>
          <a:xfrm>
            <a:off x="838199" y="349284"/>
            <a:ext cx="9319055" cy="858764"/>
          </a:xfrm>
        </p:spPr>
        <p:txBody>
          <a:bodyPr>
            <a:normAutofit/>
          </a:bodyPr>
          <a:lstStyle/>
          <a:p>
            <a:pPr marL="0" indent="0" algn="just">
              <a:lnSpc>
                <a:spcPct val="120000"/>
              </a:lnSpc>
              <a:buNone/>
            </a:pPr>
            <a:r>
              <a:rPr lang="es-MX" sz="3800" b="1" dirty="0"/>
              <a:t>Norma Internacionales de Contabilidad NIC 1</a:t>
            </a:r>
          </a:p>
        </p:txBody>
      </p:sp>
      <p:sp>
        <p:nvSpPr>
          <p:cNvPr id="8" name="Marcador de contenido 2">
            <a:extLst>
              <a:ext uri="{FF2B5EF4-FFF2-40B4-BE49-F238E27FC236}">
                <a16:creationId xmlns:a16="http://schemas.microsoft.com/office/drawing/2014/main" id="{9E2B4054-B46A-40AF-B6B4-A98A292E60B6}"/>
              </a:ext>
            </a:extLst>
          </p:cNvPr>
          <p:cNvSpPr>
            <a:spLocks noGrp="1"/>
          </p:cNvSpPr>
          <p:nvPr>
            <p:ph idx="1"/>
          </p:nvPr>
        </p:nvSpPr>
        <p:spPr>
          <a:xfrm>
            <a:off x="838200" y="1266094"/>
            <a:ext cx="10331548" cy="703383"/>
          </a:xfrm>
        </p:spPr>
        <p:txBody>
          <a:bodyPr>
            <a:normAutofit lnSpcReduction="10000"/>
          </a:bodyPr>
          <a:lstStyle/>
          <a:p>
            <a:pPr marL="0" indent="0" algn="just">
              <a:lnSpc>
                <a:spcPct val="120000"/>
              </a:lnSpc>
              <a:buNone/>
            </a:pPr>
            <a:r>
              <a:rPr lang="es-MX" sz="3400" b="1" dirty="0"/>
              <a:t>Estado Financiero Intermedio</a:t>
            </a:r>
          </a:p>
        </p:txBody>
      </p:sp>
      <p:pic>
        <p:nvPicPr>
          <p:cNvPr id="9" name="4 Imagen" descr="Modificación de las Normas Internacionales de Contabilidad (NIC) 1 y 8 |  LEX | La Plataforma Jurídica Hispano-Alemana de Referencia">
            <a:extLst>
              <a:ext uri="{FF2B5EF4-FFF2-40B4-BE49-F238E27FC236}">
                <a16:creationId xmlns:a16="http://schemas.microsoft.com/office/drawing/2014/main" id="{E2751940-8AA6-45A1-9FCE-0D538C0FB5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95191" y="2662237"/>
            <a:ext cx="2524125" cy="1533525"/>
          </a:xfrm>
          <a:prstGeom prst="rect">
            <a:avLst/>
          </a:prstGeom>
          <a:noFill/>
          <a:ln>
            <a:noFill/>
          </a:ln>
        </p:spPr>
      </p:pic>
    </p:spTree>
    <p:extLst>
      <p:ext uri="{BB962C8B-B14F-4D97-AF65-F5344CB8AC3E}">
        <p14:creationId xmlns:p14="http://schemas.microsoft.com/office/powerpoint/2010/main" val="631929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1</a:t>
            </a:r>
          </a:p>
        </p:txBody>
      </p:sp>
      <p:sp>
        <p:nvSpPr>
          <p:cNvPr id="5" name="CuadroTexto 4"/>
          <p:cNvSpPr txBox="1"/>
          <p:nvPr/>
        </p:nvSpPr>
        <p:spPr>
          <a:xfrm>
            <a:off x="1087719" y="3611490"/>
            <a:ext cx="6691357" cy="1015663"/>
          </a:xfrm>
          <a:prstGeom prst="rect">
            <a:avLst/>
          </a:prstGeom>
          <a:noFill/>
        </p:spPr>
        <p:txBody>
          <a:bodyPr wrap="square" rtlCol="0">
            <a:spAutoFit/>
          </a:bodyPr>
          <a:lstStyle/>
          <a:p>
            <a:r>
              <a:rPr lang="es-ES" sz="3000" dirty="0">
                <a:solidFill>
                  <a:schemeClr val="bg1"/>
                </a:solidFill>
                <a:latin typeface="Prompt" panose="00000800000000000000" pitchFamily="2" charset="-34"/>
                <a:cs typeface="Prompt" panose="00000800000000000000" pitchFamily="2" charset="-34"/>
              </a:rPr>
              <a:t>Control de costos en proyectos</a:t>
            </a:r>
          </a:p>
          <a:p>
            <a:r>
              <a:rPr lang="es-ES" sz="3000" dirty="0">
                <a:solidFill>
                  <a:schemeClr val="bg1"/>
                </a:solidFill>
                <a:latin typeface="Prompt" panose="00000800000000000000" pitchFamily="2" charset="-34"/>
                <a:cs typeface="Prompt" panose="00000800000000000000" pitchFamily="2" charset="-34"/>
              </a:rPr>
              <a:t>(continuación)</a:t>
            </a:r>
            <a:endParaRPr lang="es-ES" sz="3000" dirty="0">
              <a:solidFill>
                <a:srgbClr val="FF0000"/>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C8592E30-62AF-4350-B158-383A20D97315}"/>
              </a:ext>
            </a:extLst>
          </p:cNvPr>
          <p:cNvSpPr txBox="1">
            <a:spLocks/>
          </p:cNvSpPr>
          <p:nvPr/>
        </p:nvSpPr>
        <p:spPr>
          <a:xfrm>
            <a:off x="838199" y="1892422"/>
            <a:ext cx="10530017" cy="21625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PE" sz="3000" dirty="0"/>
              <a:t>Son los que comúnmente se desarrolla para cada entidad o empresa y no cuentan con un aspecto especial como los anteriores. No obstante, la NIC 1 indica que las empresas deben elaborar todos sus estados financieros cada cierre contable para dar cumplimiento a la norma.</a:t>
            </a:r>
          </a:p>
        </p:txBody>
      </p:sp>
      <p:sp>
        <p:nvSpPr>
          <p:cNvPr id="7" name="Título 1">
            <a:extLst>
              <a:ext uri="{FF2B5EF4-FFF2-40B4-BE49-F238E27FC236}">
                <a16:creationId xmlns:a16="http://schemas.microsoft.com/office/drawing/2014/main" id="{D94A9D2E-5BFD-48E4-81A7-49035FB09A9B}"/>
              </a:ext>
            </a:extLst>
          </p:cNvPr>
          <p:cNvSpPr>
            <a:spLocks noGrp="1"/>
          </p:cNvSpPr>
          <p:nvPr>
            <p:ph type="title"/>
          </p:nvPr>
        </p:nvSpPr>
        <p:spPr>
          <a:xfrm>
            <a:off x="838199" y="349284"/>
            <a:ext cx="9319055" cy="858764"/>
          </a:xfrm>
        </p:spPr>
        <p:txBody>
          <a:bodyPr>
            <a:normAutofit/>
          </a:bodyPr>
          <a:lstStyle/>
          <a:p>
            <a:pPr marL="0" indent="0" algn="just">
              <a:lnSpc>
                <a:spcPct val="120000"/>
              </a:lnSpc>
              <a:buNone/>
            </a:pPr>
            <a:r>
              <a:rPr lang="es-MX" sz="3800" b="1" dirty="0"/>
              <a:t>Norma Internacionales de Contabilidad NIC 1</a:t>
            </a:r>
          </a:p>
        </p:txBody>
      </p:sp>
      <p:sp>
        <p:nvSpPr>
          <p:cNvPr id="8" name="Marcador de contenido 2">
            <a:extLst>
              <a:ext uri="{FF2B5EF4-FFF2-40B4-BE49-F238E27FC236}">
                <a16:creationId xmlns:a16="http://schemas.microsoft.com/office/drawing/2014/main" id="{9E2B4054-B46A-40AF-B6B4-A98A292E60B6}"/>
              </a:ext>
            </a:extLst>
          </p:cNvPr>
          <p:cNvSpPr>
            <a:spLocks noGrp="1"/>
          </p:cNvSpPr>
          <p:nvPr>
            <p:ph idx="1"/>
          </p:nvPr>
        </p:nvSpPr>
        <p:spPr>
          <a:xfrm>
            <a:off x="838199" y="1189039"/>
            <a:ext cx="10331548" cy="703383"/>
          </a:xfrm>
        </p:spPr>
        <p:txBody>
          <a:bodyPr>
            <a:normAutofit lnSpcReduction="10000"/>
          </a:bodyPr>
          <a:lstStyle/>
          <a:p>
            <a:pPr marL="0" indent="0" algn="just">
              <a:lnSpc>
                <a:spcPct val="120000"/>
              </a:lnSpc>
              <a:buNone/>
            </a:pPr>
            <a:r>
              <a:rPr lang="es-MX" sz="3400" b="1" dirty="0"/>
              <a:t>Estado Financiero Separado</a:t>
            </a:r>
          </a:p>
        </p:txBody>
      </p:sp>
      <p:pic>
        <p:nvPicPr>
          <p:cNvPr id="6" name="Picture 2" descr="Conocimiento Profesional en la Implementación de las NIIF (IFRS) |  aprendeniif.com">
            <a:extLst>
              <a:ext uri="{FF2B5EF4-FFF2-40B4-BE49-F238E27FC236}">
                <a16:creationId xmlns:a16="http://schemas.microsoft.com/office/drawing/2014/main" id="{88EB3F25-3BC4-4E5D-B7CB-01F59317D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8239" y="4055019"/>
            <a:ext cx="5315521" cy="218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a:extLst>
              <a:ext uri="{FF2B5EF4-FFF2-40B4-BE49-F238E27FC236}">
                <a16:creationId xmlns:a16="http://schemas.microsoft.com/office/drawing/2014/main" id="{2CCA43DD-C368-4F7B-8B0E-26A4763D5EE2}"/>
              </a:ext>
            </a:extLst>
          </p:cNvPr>
          <p:cNvSpPr txBox="1">
            <a:spLocks/>
          </p:cNvSpPr>
          <p:nvPr/>
        </p:nvSpPr>
        <p:spPr>
          <a:xfrm>
            <a:off x="886209" y="1311006"/>
            <a:ext cx="3099955" cy="692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4000" b="1" dirty="0"/>
              <a:t>OBJETIVOS</a:t>
            </a:r>
            <a:endParaRPr lang="es-PE" sz="4000" b="1" dirty="0"/>
          </a:p>
        </p:txBody>
      </p:sp>
      <p:sp>
        <p:nvSpPr>
          <p:cNvPr id="5" name="Rectángulo: esquinas redondeadas 3">
            <a:extLst>
              <a:ext uri="{FF2B5EF4-FFF2-40B4-BE49-F238E27FC236}">
                <a16:creationId xmlns:a16="http://schemas.microsoft.com/office/drawing/2014/main" id="{5917160F-E12B-4636-AA4E-71C919BF2099}"/>
              </a:ext>
            </a:extLst>
          </p:cNvPr>
          <p:cNvSpPr/>
          <p:nvPr/>
        </p:nvSpPr>
        <p:spPr>
          <a:xfrm>
            <a:off x="224420" y="2132530"/>
            <a:ext cx="4423535" cy="15149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q"/>
            </a:pPr>
            <a:r>
              <a:rPr lang="es-ES" sz="2000" dirty="0">
                <a:solidFill>
                  <a:schemeClr val="tx1"/>
                </a:solidFill>
              </a:rPr>
              <a:t>Establecer el tratamiento contable aplicado a los ingresos y costos relacionados con los contratos de construcción que se desarrollan en varios periodos</a:t>
            </a:r>
            <a:endParaRPr lang="es-PE" sz="2000" dirty="0">
              <a:solidFill>
                <a:schemeClr val="tx1"/>
              </a:solidFill>
            </a:endParaRPr>
          </a:p>
        </p:txBody>
      </p:sp>
      <p:sp>
        <p:nvSpPr>
          <p:cNvPr id="6" name="Rectángulo: esquinas redondeadas 4">
            <a:extLst>
              <a:ext uri="{FF2B5EF4-FFF2-40B4-BE49-F238E27FC236}">
                <a16:creationId xmlns:a16="http://schemas.microsoft.com/office/drawing/2014/main" id="{92F81B2E-E8CC-4B05-BECB-FAE8D941F974}"/>
              </a:ext>
            </a:extLst>
          </p:cNvPr>
          <p:cNvSpPr/>
          <p:nvPr/>
        </p:nvSpPr>
        <p:spPr>
          <a:xfrm>
            <a:off x="6865164" y="2900711"/>
            <a:ext cx="4271533" cy="16366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2000" dirty="0">
                <a:solidFill>
                  <a:schemeClr val="tx1"/>
                </a:solidFill>
              </a:rPr>
              <a:t>Esta Norma debe ser aplicada para la contabilización de los contratos de construcción, en los estados financieros de los contratistas.</a:t>
            </a:r>
            <a:endParaRPr lang="es-PE" sz="2000" dirty="0"/>
          </a:p>
        </p:txBody>
      </p:sp>
      <p:sp>
        <p:nvSpPr>
          <p:cNvPr id="7" name="Subtítulo 2">
            <a:extLst>
              <a:ext uri="{FF2B5EF4-FFF2-40B4-BE49-F238E27FC236}">
                <a16:creationId xmlns:a16="http://schemas.microsoft.com/office/drawing/2014/main" id="{2CCA43DD-C368-4F7B-8B0E-26A4763D5EE2}"/>
              </a:ext>
            </a:extLst>
          </p:cNvPr>
          <p:cNvSpPr txBox="1">
            <a:spLocks/>
          </p:cNvSpPr>
          <p:nvPr/>
        </p:nvSpPr>
        <p:spPr>
          <a:xfrm>
            <a:off x="7209421" y="2003735"/>
            <a:ext cx="3099955" cy="692729"/>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buClrTx/>
            </a:pPr>
            <a:r>
              <a:rPr lang="es-ES" sz="4000" b="1" dirty="0">
                <a:solidFill>
                  <a:schemeClr val="tx1"/>
                </a:solidFill>
              </a:rPr>
              <a:t>ALCANCE</a:t>
            </a:r>
            <a:endParaRPr lang="es-PE" sz="4000" b="1" dirty="0">
              <a:solidFill>
                <a:schemeClr val="tx1"/>
              </a:solidFill>
            </a:endParaRPr>
          </a:p>
        </p:txBody>
      </p:sp>
      <p:sp>
        <p:nvSpPr>
          <p:cNvPr id="9" name="Rectángulo redondeado 8"/>
          <p:cNvSpPr/>
          <p:nvPr/>
        </p:nvSpPr>
        <p:spPr>
          <a:xfrm>
            <a:off x="1569240" y="4537331"/>
            <a:ext cx="5194323" cy="1733773"/>
          </a:xfrm>
          <a:prstGeom prst="round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just">
              <a:buFont typeface="Wingdings" panose="05000000000000000000" pitchFamily="2" charset="2"/>
              <a:buChar char="q"/>
            </a:pPr>
            <a:r>
              <a:rPr lang="es-PE" sz="2000" dirty="0">
                <a:solidFill>
                  <a:schemeClr val="tx1"/>
                </a:solidFill>
              </a:rPr>
              <a:t>Utiliza los criterios de reconocimiento  establecidos en el marco conceptual ,con el fin de determinar cuando se reconocen, los ingresos de actividades ordinarias y costos de los contratos como ingresos y gastos </a:t>
            </a:r>
            <a:endParaRPr lang="en-US" sz="2000" dirty="0">
              <a:solidFill>
                <a:schemeClr val="tx1"/>
              </a:solidFill>
            </a:endParaRPr>
          </a:p>
        </p:txBody>
      </p:sp>
      <p:sp>
        <p:nvSpPr>
          <p:cNvPr id="11" name="Rectángulo 10">
            <a:extLst>
              <a:ext uri="{FF2B5EF4-FFF2-40B4-BE49-F238E27FC236}">
                <a16:creationId xmlns:a16="http://schemas.microsoft.com/office/drawing/2014/main" id="{D355EF52-BABF-4262-9262-10B710646FEA}"/>
              </a:ext>
            </a:extLst>
          </p:cNvPr>
          <p:cNvSpPr/>
          <p:nvPr/>
        </p:nvSpPr>
        <p:spPr>
          <a:xfrm>
            <a:off x="446964" y="395144"/>
            <a:ext cx="3978443" cy="787067"/>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PE" sz="6000" b="1" dirty="0">
                <a:ln w="0"/>
                <a:solidFill>
                  <a:schemeClr val="tx1"/>
                </a:solidFill>
                <a:effectLst>
                  <a:outerShdw blurRad="38100" dist="19050" dir="2700000" algn="tl" rotWithShape="0">
                    <a:schemeClr val="dk1">
                      <a:alpha val="40000"/>
                    </a:schemeClr>
                  </a:outerShdw>
                </a:effectLst>
              </a:rPr>
              <a:t>NIC 11</a:t>
            </a:r>
          </a:p>
        </p:txBody>
      </p:sp>
    </p:spTree>
    <p:extLst>
      <p:ext uri="{BB962C8B-B14F-4D97-AF65-F5344CB8AC3E}">
        <p14:creationId xmlns:p14="http://schemas.microsoft.com/office/powerpoint/2010/main" val="1589604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D404B90-171E-4226-A43E-444B2137535C}"/>
              </a:ext>
            </a:extLst>
          </p:cNvPr>
          <p:cNvSpPr txBox="1">
            <a:spLocks/>
          </p:cNvSpPr>
          <p:nvPr/>
        </p:nvSpPr>
        <p:spPr>
          <a:xfrm>
            <a:off x="424542" y="748151"/>
            <a:ext cx="9909631" cy="11384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t>NIIF 15: Aplicación de Nueva Norma Contable Sobre Reconocimiento de Ingresos </a:t>
            </a:r>
          </a:p>
        </p:txBody>
      </p:sp>
      <p:sp>
        <p:nvSpPr>
          <p:cNvPr id="6" name="Rectángulo 5"/>
          <p:cNvSpPr/>
          <p:nvPr/>
        </p:nvSpPr>
        <p:spPr>
          <a:xfrm>
            <a:off x="424542" y="2075267"/>
            <a:ext cx="10998202" cy="3554819"/>
          </a:xfrm>
          <a:prstGeom prst="rect">
            <a:avLst/>
          </a:prstGeom>
        </p:spPr>
        <p:txBody>
          <a:bodyPr wrap="square">
            <a:spAutoFit/>
          </a:bodyPr>
          <a:lstStyle/>
          <a:p>
            <a:pPr algn="just">
              <a:lnSpc>
                <a:spcPct val="150000"/>
              </a:lnSpc>
            </a:pPr>
            <a:r>
              <a:rPr lang="es-PE" sz="2500" dirty="0">
                <a:cs typeface="AngsanaUPC" panose="02020603050405020304" pitchFamily="18" charset="-34"/>
              </a:rPr>
              <a:t>A partir del </a:t>
            </a:r>
            <a:r>
              <a:rPr lang="es-PE" sz="2500" b="1" dirty="0">
                <a:cs typeface="AngsanaUPC" panose="02020603050405020304" pitchFamily="18" charset="-34"/>
              </a:rPr>
              <a:t>01.01.2018</a:t>
            </a:r>
            <a:r>
              <a:rPr lang="es-PE" sz="2500" dirty="0">
                <a:cs typeface="AngsanaUPC" panose="02020603050405020304" pitchFamily="18" charset="-34"/>
              </a:rPr>
              <a:t>, el reconocimiento de los ingresos para efectos contables, regulado en la actualidad en la </a:t>
            </a:r>
            <a:r>
              <a:rPr lang="es-PE" sz="2500" b="1" dirty="0">
                <a:solidFill>
                  <a:srgbClr val="FF0000"/>
                </a:solidFill>
                <a:cs typeface="AngsanaUPC" panose="02020603050405020304" pitchFamily="18" charset="-34"/>
              </a:rPr>
              <a:t>NIC 11 </a:t>
            </a:r>
            <a:r>
              <a:rPr lang="es-PE" sz="2500" dirty="0">
                <a:cs typeface="AngsanaUPC" panose="02020603050405020304" pitchFamily="18" charset="-34"/>
              </a:rPr>
              <a:t>(Contratos de Construcción), </a:t>
            </a:r>
            <a:r>
              <a:rPr lang="es-PE" sz="2500" b="1" dirty="0">
                <a:solidFill>
                  <a:srgbClr val="FF0000"/>
                </a:solidFill>
                <a:cs typeface="AngsanaUPC" panose="02020603050405020304" pitchFamily="18" charset="-34"/>
              </a:rPr>
              <a:t>NIC 18 </a:t>
            </a:r>
            <a:r>
              <a:rPr lang="es-PE" sz="2500" dirty="0">
                <a:cs typeface="AngsanaUPC" panose="02020603050405020304" pitchFamily="18" charset="-34"/>
              </a:rPr>
              <a:t>(Ingresos de actividades ordinarias), </a:t>
            </a:r>
            <a:r>
              <a:rPr lang="es-PE" sz="2500" b="1" dirty="0">
                <a:solidFill>
                  <a:srgbClr val="FF0000"/>
                </a:solidFill>
                <a:cs typeface="AngsanaUPC" panose="02020603050405020304" pitchFamily="18" charset="-34"/>
              </a:rPr>
              <a:t>CINIIF 13</a:t>
            </a:r>
            <a:r>
              <a:rPr lang="es-PE" sz="2500" dirty="0">
                <a:cs typeface="AngsanaUPC" panose="02020603050405020304" pitchFamily="18" charset="-34"/>
              </a:rPr>
              <a:t>(Programas de fidelización de clientes), </a:t>
            </a:r>
            <a:r>
              <a:rPr lang="es-PE" sz="2500" b="1" dirty="0">
                <a:solidFill>
                  <a:srgbClr val="FF0000"/>
                </a:solidFill>
                <a:cs typeface="AngsanaUPC" panose="02020603050405020304" pitchFamily="18" charset="-34"/>
              </a:rPr>
              <a:t>CINIIF 18</a:t>
            </a:r>
            <a:r>
              <a:rPr lang="es-PE" sz="2500" dirty="0">
                <a:cs typeface="AngsanaUPC" panose="02020603050405020304" pitchFamily="18" charset="-34"/>
              </a:rPr>
              <a:t>(Transferencias de activos procedentes de clientes) y </a:t>
            </a:r>
            <a:r>
              <a:rPr lang="es-PE" sz="2500" b="1" dirty="0">
                <a:solidFill>
                  <a:srgbClr val="FF0000"/>
                </a:solidFill>
                <a:cs typeface="AngsanaUPC" panose="02020603050405020304" pitchFamily="18" charset="-34"/>
              </a:rPr>
              <a:t>SIC 31</a:t>
            </a:r>
            <a:r>
              <a:rPr lang="es-PE" sz="2500" dirty="0">
                <a:cs typeface="AngsanaUPC" panose="02020603050405020304" pitchFamily="18" charset="-34"/>
              </a:rPr>
              <a:t>(Ingresos-permutas de servicios de publicidad), se </a:t>
            </a:r>
            <a:r>
              <a:rPr lang="es-PE" sz="2500" b="1" dirty="0">
                <a:cs typeface="AngsanaUPC" panose="02020603050405020304" pitchFamily="18" charset="-34"/>
              </a:rPr>
              <a:t>regularán de acuerdo a los lineamientos previstos en la NIFF 15-Ingresos procedentes de contratos con clientes</a:t>
            </a:r>
            <a:r>
              <a:rPr lang="es-PE" sz="2500" dirty="0">
                <a:cs typeface="AngsanaUPC" panose="02020603050405020304" pitchFamily="18" charset="-34"/>
              </a:rPr>
              <a:t>.</a:t>
            </a:r>
          </a:p>
        </p:txBody>
      </p:sp>
    </p:spTree>
    <p:extLst>
      <p:ext uri="{BB962C8B-B14F-4D97-AF65-F5344CB8AC3E}">
        <p14:creationId xmlns:p14="http://schemas.microsoft.com/office/powerpoint/2010/main" val="122792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 doblada 4">
            <a:extLst>
              <a:ext uri="{FF2B5EF4-FFF2-40B4-BE49-F238E27FC236}">
                <a16:creationId xmlns:a16="http://schemas.microsoft.com/office/drawing/2014/main" id="{66C266AC-2874-417F-B320-7152978EAE0C}"/>
              </a:ext>
            </a:extLst>
          </p:cNvPr>
          <p:cNvSpPr/>
          <p:nvPr/>
        </p:nvSpPr>
        <p:spPr>
          <a:xfrm>
            <a:off x="2104571" y="2685141"/>
            <a:ext cx="9935975" cy="4049489"/>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2200" b="1" dirty="0">
                <a:solidFill>
                  <a:schemeClr val="tx1"/>
                </a:solidFill>
              </a:rPr>
              <a:t>Así, para el caso del reconocimiento de los ingresos de actividades ordinarias, esta norma prevé un modelo de 5 etapas:</a:t>
            </a:r>
          </a:p>
          <a:p>
            <a:pPr marL="342900" indent="-342900">
              <a:buFont typeface="+mj-lt"/>
              <a:buAutoNum type="arabicParenR"/>
            </a:pPr>
            <a:r>
              <a:rPr lang="es-PE" sz="2200" dirty="0">
                <a:solidFill>
                  <a:schemeClr val="tx1"/>
                </a:solidFill>
              </a:rPr>
              <a:t> La </a:t>
            </a:r>
            <a:r>
              <a:rPr lang="es-PE" sz="2200" b="1" dirty="0">
                <a:solidFill>
                  <a:schemeClr val="tx1"/>
                </a:solidFill>
              </a:rPr>
              <a:t>identificación del contrato </a:t>
            </a:r>
            <a:r>
              <a:rPr lang="es-PE" sz="2200" dirty="0">
                <a:solidFill>
                  <a:schemeClr val="tx1"/>
                </a:solidFill>
              </a:rPr>
              <a:t>(o contratos) celebrado con el cliente.</a:t>
            </a:r>
          </a:p>
          <a:p>
            <a:pPr marL="342900" indent="-342900">
              <a:buFont typeface="+mj-lt"/>
              <a:buAutoNum type="arabicParenR"/>
            </a:pPr>
            <a:r>
              <a:rPr lang="es-PE" sz="2200" b="1" dirty="0">
                <a:solidFill>
                  <a:schemeClr val="tx1"/>
                </a:solidFill>
              </a:rPr>
              <a:t>Identificación y segregación de las obligaciones de desempeño asumidas en el contrato </a:t>
            </a:r>
            <a:r>
              <a:rPr lang="es-PE" sz="2200" dirty="0">
                <a:solidFill>
                  <a:schemeClr val="tx1"/>
                </a:solidFill>
              </a:rPr>
              <a:t>(por ejemplo, venta de bienes, prestación de servicios, etc.)</a:t>
            </a:r>
          </a:p>
          <a:p>
            <a:pPr marL="342900" indent="-342900">
              <a:buFont typeface="+mj-lt"/>
              <a:buAutoNum type="arabicParenR"/>
            </a:pPr>
            <a:r>
              <a:rPr lang="es-PE" sz="2200" b="1" dirty="0">
                <a:solidFill>
                  <a:schemeClr val="tx1"/>
                </a:solidFill>
              </a:rPr>
              <a:t>Determinación del precio de la transacción</a:t>
            </a:r>
          </a:p>
          <a:p>
            <a:pPr marL="342900" indent="-342900">
              <a:buFont typeface="+mj-lt"/>
              <a:buAutoNum type="arabicParenR"/>
            </a:pPr>
            <a:r>
              <a:rPr lang="es-PE" sz="2200" dirty="0">
                <a:solidFill>
                  <a:schemeClr val="tx1"/>
                </a:solidFill>
              </a:rPr>
              <a:t> </a:t>
            </a:r>
            <a:r>
              <a:rPr lang="es-PE" sz="2200" b="1" dirty="0">
                <a:solidFill>
                  <a:schemeClr val="tx1"/>
                </a:solidFill>
              </a:rPr>
              <a:t>Asignación del precio de la transacción </a:t>
            </a:r>
            <a:r>
              <a:rPr lang="es-PE" sz="2200" dirty="0">
                <a:solidFill>
                  <a:schemeClr val="tx1"/>
                </a:solidFill>
              </a:rPr>
              <a:t>entre las distintas obligaciones de desempeño identificadas.</a:t>
            </a:r>
          </a:p>
          <a:p>
            <a:pPr marL="342900" indent="-342900">
              <a:buFont typeface="+mj-lt"/>
              <a:buAutoNum type="arabicParenR"/>
            </a:pPr>
            <a:r>
              <a:rPr lang="es-PE" sz="2200" dirty="0">
                <a:solidFill>
                  <a:schemeClr val="tx1"/>
                </a:solidFill>
              </a:rPr>
              <a:t>El </a:t>
            </a:r>
            <a:r>
              <a:rPr lang="es-PE" sz="2200" b="1" dirty="0">
                <a:solidFill>
                  <a:schemeClr val="tx1"/>
                </a:solidFill>
              </a:rPr>
              <a:t>reconocimiento del ingreso </a:t>
            </a:r>
            <a:r>
              <a:rPr lang="es-PE" sz="2200" dirty="0">
                <a:solidFill>
                  <a:schemeClr val="tx1"/>
                </a:solidFill>
              </a:rPr>
              <a:t>cuando la entidad satisfaga cada </a:t>
            </a:r>
            <a:r>
              <a:rPr lang="es-PE" sz="2200" b="1" dirty="0">
                <a:solidFill>
                  <a:schemeClr val="tx1"/>
                </a:solidFill>
              </a:rPr>
              <a:t>obligación</a:t>
            </a:r>
            <a:r>
              <a:rPr lang="es-PE" sz="2200" dirty="0">
                <a:solidFill>
                  <a:schemeClr val="tx1"/>
                </a:solidFill>
              </a:rPr>
              <a:t> de desempeño </a:t>
            </a:r>
            <a:r>
              <a:rPr lang="es-PE" sz="2200" b="1" dirty="0">
                <a:solidFill>
                  <a:schemeClr val="tx1"/>
                </a:solidFill>
              </a:rPr>
              <a:t>asumida en el contrato.</a:t>
            </a:r>
          </a:p>
        </p:txBody>
      </p:sp>
      <p:sp>
        <p:nvSpPr>
          <p:cNvPr id="7" name="Rectángulo redondeado 6"/>
          <p:cNvSpPr/>
          <p:nvPr/>
        </p:nvSpPr>
        <p:spPr>
          <a:xfrm>
            <a:off x="174172" y="348341"/>
            <a:ext cx="8432800" cy="1988457"/>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s-PE" sz="2200" dirty="0">
                <a:solidFill>
                  <a:schemeClr val="tx1"/>
                </a:solidFill>
              </a:rPr>
              <a:t>La mencionada norma contable, se </a:t>
            </a:r>
            <a:r>
              <a:rPr lang="es-PE" sz="2200" b="1" dirty="0">
                <a:solidFill>
                  <a:schemeClr val="tx1"/>
                </a:solidFill>
              </a:rPr>
              <a:t>aplicará </a:t>
            </a:r>
            <a:r>
              <a:rPr lang="es-PE" sz="2200" dirty="0">
                <a:solidFill>
                  <a:schemeClr val="tx1"/>
                </a:solidFill>
              </a:rPr>
              <a:t>para </a:t>
            </a:r>
            <a:r>
              <a:rPr lang="es-PE" sz="2200" b="1" dirty="0">
                <a:solidFill>
                  <a:schemeClr val="tx1"/>
                </a:solidFill>
              </a:rPr>
              <a:t>todos los contratos de ingresos de actividades ordinarias </a:t>
            </a:r>
            <a:r>
              <a:rPr lang="es-PE" sz="2200" dirty="0">
                <a:solidFill>
                  <a:schemeClr val="tx1"/>
                </a:solidFill>
              </a:rPr>
              <a:t>que una entidad celebra con sus clientes y proporciona un modelo único para el reconocimiento y medición de las ventas de ciertos activos no financieros (por ejemplo, </a:t>
            </a:r>
            <a:r>
              <a:rPr lang="es-PE" sz="2200" b="1" dirty="0">
                <a:solidFill>
                  <a:schemeClr val="tx1"/>
                </a:solidFill>
              </a:rPr>
              <a:t>venta de propiedades, planta y equipo y otros).</a:t>
            </a:r>
          </a:p>
        </p:txBody>
      </p:sp>
    </p:spTree>
    <p:extLst>
      <p:ext uri="{BB962C8B-B14F-4D97-AF65-F5344CB8AC3E}">
        <p14:creationId xmlns:p14="http://schemas.microsoft.com/office/powerpoint/2010/main" val="1210419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10">
            <a:extLst>
              <a:ext uri="{FF2B5EF4-FFF2-40B4-BE49-F238E27FC236}">
                <a16:creationId xmlns:a16="http://schemas.microsoft.com/office/drawing/2014/main" id="{CC6CB127-412E-4685-8270-A3DE9BEF8985}"/>
              </a:ext>
            </a:extLst>
          </p:cNvPr>
          <p:cNvSpPr/>
          <p:nvPr/>
        </p:nvSpPr>
        <p:spPr>
          <a:xfrm>
            <a:off x="8005011" y="9078"/>
            <a:ext cx="3802676" cy="2243792"/>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solidFill>
                  <a:schemeClr val="tx1"/>
                </a:solidFill>
              </a:rPr>
              <a:t>Es un </a:t>
            </a:r>
            <a:r>
              <a:rPr lang="es-ES" b="1" dirty="0">
                <a:solidFill>
                  <a:schemeClr val="tx1"/>
                </a:solidFill>
              </a:rPr>
              <a:t>contrato</a:t>
            </a:r>
            <a:r>
              <a:rPr lang="es-ES" dirty="0">
                <a:solidFill>
                  <a:schemeClr val="tx1"/>
                </a:solidFill>
              </a:rPr>
              <a:t>, especialmente </a:t>
            </a:r>
            <a:r>
              <a:rPr lang="es-ES" b="1" dirty="0">
                <a:solidFill>
                  <a:schemeClr val="tx1"/>
                </a:solidFill>
              </a:rPr>
              <a:t>negociado</a:t>
            </a:r>
            <a:r>
              <a:rPr lang="es-ES" dirty="0">
                <a:solidFill>
                  <a:schemeClr val="tx1"/>
                </a:solidFill>
              </a:rPr>
              <a:t>, para la </a:t>
            </a:r>
            <a:r>
              <a:rPr lang="es-ES" b="1" dirty="0">
                <a:solidFill>
                  <a:schemeClr val="tx1"/>
                </a:solidFill>
              </a:rPr>
              <a:t>fabricación</a:t>
            </a:r>
            <a:r>
              <a:rPr lang="es-ES" dirty="0">
                <a:solidFill>
                  <a:schemeClr val="tx1"/>
                </a:solidFill>
              </a:rPr>
              <a:t> de un </a:t>
            </a:r>
            <a:r>
              <a:rPr lang="es-ES" b="1" dirty="0">
                <a:solidFill>
                  <a:schemeClr val="tx1"/>
                </a:solidFill>
              </a:rPr>
              <a:t>activo</a:t>
            </a:r>
            <a:r>
              <a:rPr lang="es-ES" dirty="0">
                <a:solidFill>
                  <a:schemeClr val="tx1"/>
                </a:solidFill>
              </a:rPr>
              <a:t> o un </a:t>
            </a:r>
            <a:r>
              <a:rPr lang="es-ES" b="1" dirty="0">
                <a:solidFill>
                  <a:schemeClr val="tx1"/>
                </a:solidFill>
              </a:rPr>
              <a:t>conjunto de activos</a:t>
            </a:r>
            <a:r>
              <a:rPr lang="es-ES" dirty="0">
                <a:solidFill>
                  <a:schemeClr val="tx1"/>
                </a:solidFill>
              </a:rPr>
              <a:t>, que están íntimamente relacionadas entre si o son interdependientes en términos de su diseño, tecnología y función, o bien en </a:t>
            </a:r>
            <a:r>
              <a:rPr lang="es-ES" b="1" dirty="0">
                <a:solidFill>
                  <a:schemeClr val="tx1"/>
                </a:solidFill>
              </a:rPr>
              <a:t>relación con su ultimo destino o utilización</a:t>
            </a:r>
            <a:r>
              <a:rPr lang="es-ES" dirty="0">
                <a:solidFill>
                  <a:schemeClr val="tx1"/>
                </a:solidFill>
              </a:rPr>
              <a:t>. </a:t>
            </a:r>
            <a:endParaRPr lang="es-PE" dirty="0"/>
          </a:p>
        </p:txBody>
      </p:sp>
      <p:sp>
        <p:nvSpPr>
          <p:cNvPr id="5" name="Rectángulo: esquinas redondeadas 10">
            <a:extLst>
              <a:ext uri="{FF2B5EF4-FFF2-40B4-BE49-F238E27FC236}">
                <a16:creationId xmlns:a16="http://schemas.microsoft.com/office/drawing/2014/main" id="{CC6CB127-412E-4685-8270-A3DE9BEF8985}"/>
              </a:ext>
            </a:extLst>
          </p:cNvPr>
          <p:cNvSpPr/>
          <p:nvPr/>
        </p:nvSpPr>
        <p:spPr>
          <a:xfrm>
            <a:off x="8642124" y="4649100"/>
            <a:ext cx="3535774" cy="2093805"/>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Es un </a:t>
            </a:r>
            <a:r>
              <a:rPr lang="es-ES" b="1" dirty="0">
                <a:solidFill>
                  <a:schemeClr val="tx1"/>
                </a:solidFill>
              </a:rPr>
              <a:t>contrato</a:t>
            </a:r>
            <a:r>
              <a:rPr lang="es-ES" dirty="0">
                <a:solidFill>
                  <a:schemeClr val="tx1"/>
                </a:solidFill>
              </a:rPr>
              <a:t> de construcción en el que el </a:t>
            </a:r>
            <a:r>
              <a:rPr lang="es-ES" b="1" dirty="0">
                <a:solidFill>
                  <a:schemeClr val="tx1"/>
                </a:solidFill>
              </a:rPr>
              <a:t>contratista acuerda un precio fijo,</a:t>
            </a:r>
            <a:r>
              <a:rPr lang="es-ES" dirty="0">
                <a:solidFill>
                  <a:schemeClr val="tx1"/>
                </a:solidFill>
              </a:rPr>
              <a:t> o una cantidad fija por </a:t>
            </a:r>
            <a:r>
              <a:rPr lang="es-ES" b="1" dirty="0">
                <a:solidFill>
                  <a:schemeClr val="tx1"/>
                </a:solidFill>
              </a:rPr>
              <a:t>unidad de producto</a:t>
            </a:r>
            <a:r>
              <a:rPr lang="es-ES" dirty="0">
                <a:solidFill>
                  <a:schemeClr val="tx1"/>
                </a:solidFill>
              </a:rPr>
              <a:t>, y en algunos casos tales precios están </a:t>
            </a:r>
            <a:r>
              <a:rPr lang="es-ES" b="1" dirty="0">
                <a:solidFill>
                  <a:schemeClr val="tx1"/>
                </a:solidFill>
              </a:rPr>
              <a:t>sujetos a clausulas de revisión si aumentan  los costos.</a:t>
            </a:r>
            <a:endParaRPr lang="es-PE" b="1" dirty="0"/>
          </a:p>
        </p:txBody>
      </p:sp>
      <p:sp>
        <p:nvSpPr>
          <p:cNvPr id="6" name="Rectángulo: esquinas redondeadas 10">
            <a:extLst>
              <a:ext uri="{FF2B5EF4-FFF2-40B4-BE49-F238E27FC236}">
                <a16:creationId xmlns:a16="http://schemas.microsoft.com/office/drawing/2014/main" id="{CC6CB127-412E-4685-8270-A3DE9BEF8985}"/>
              </a:ext>
            </a:extLst>
          </p:cNvPr>
          <p:cNvSpPr/>
          <p:nvPr/>
        </p:nvSpPr>
        <p:spPr>
          <a:xfrm>
            <a:off x="1" y="4412305"/>
            <a:ext cx="3535774" cy="233060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Es un </a:t>
            </a:r>
            <a:r>
              <a:rPr lang="es-ES" b="1" dirty="0">
                <a:solidFill>
                  <a:schemeClr val="tx1"/>
                </a:solidFill>
              </a:rPr>
              <a:t>contrato</a:t>
            </a:r>
            <a:r>
              <a:rPr lang="es-ES" dirty="0">
                <a:solidFill>
                  <a:schemeClr val="tx1"/>
                </a:solidFill>
              </a:rPr>
              <a:t> de construcción en el que se </a:t>
            </a:r>
            <a:r>
              <a:rPr lang="es-ES" b="1" dirty="0">
                <a:solidFill>
                  <a:schemeClr val="tx1"/>
                </a:solidFill>
              </a:rPr>
              <a:t>reembolsan</a:t>
            </a:r>
            <a:r>
              <a:rPr lang="es-ES" dirty="0">
                <a:solidFill>
                  <a:schemeClr val="tx1"/>
                </a:solidFill>
              </a:rPr>
              <a:t> al contratista los </a:t>
            </a:r>
            <a:r>
              <a:rPr lang="es-ES" b="1" dirty="0">
                <a:solidFill>
                  <a:schemeClr val="tx1"/>
                </a:solidFill>
              </a:rPr>
              <a:t>costes satisfechos </a:t>
            </a:r>
            <a:r>
              <a:rPr lang="es-ES" dirty="0">
                <a:solidFill>
                  <a:schemeClr val="tx1"/>
                </a:solidFill>
              </a:rPr>
              <a:t>por él y definidos previamente en el contrato, más un </a:t>
            </a:r>
            <a:r>
              <a:rPr lang="es-ES" b="1" dirty="0">
                <a:solidFill>
                  <a:schemeClr val="tx1"/>
                </a:solidFill>
              </a:rPr>
              <a:t>porcentaje de esos costes o una cantidad fija. </a:t>
            </a:r>
            <a:endParaRPr lang="es-PE" b="1" dirty="0"/>
          </a:p>
        </p:txBody>
      </p:sp>
      <p:sp>
        <p:nvSpPr>
          <p:cNvPr id="7" name="Elipse 6">
            <a:extLst>
              <a:ext uri="{FF2B5EF4-FFF2-40B4-BE49-F238E27FC236}">
                <a16:creationId xmlns:a16="http://schemas.microsoft.com/office/drawing/2014/main" id="{6826DDC4-49C8-46F3-BC00-1CAA1CDFD8F7}"/>
              </a:ext>
            </a:extLst>
          </p:cNvPr>
          <p:cNvSpPr/>
          <p:nvPr/>
        </p:nvSpPr>
        <p:spPr>
          <a:xfrm>
            <a:off x="5413863" y="949776"/>
            <a:ext cx="1974574" cy="145263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Contrato de construcción</a:t>
            </a:r>
            <a:endParaRPr lang="es-PE" b="1" dirty="0">
              <a:solidFill>
                <a:schemeClr val="tx1"/>
              </a:solidFill>
            </a:endParaRPr>
          </a:p>
        </p:txBody>
      </p:sp>
      <p:sp>
        <p:nvSpPr>
          <p:cNvPr id="8" name="Elipse 7">
            <a:extLst>
              <a:ext uri="{FF2B5EF4-FFF2-40B4-BE49-F238E27FC236}">
                <a16:creationId xmlns:a16="http://schemas.microsoft.com/office/drawing/2014/main" id="{2773DBE2-A0F4-4E83-848E-A223A39B6E6D}"/>
              </a:ext>
            </a:extLst>
          </p:cNvPr>
          <p:cNvSpPr/>
          <p:nvPr/>
        </p:nvSpPr>
        <p:spPr>
          <a:xfrm>
            <a:off x="7017724" y="3023486"/>
            <a:ext cx="1974574" cy="145263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 Contrato de precio fijo </a:t>
            </a:r>
            <a:endParaRPr lang="es-PE" b="1" dirty="0">
              <a:solidFill>
                <a:schemeClr val="tx1"/>
              </a:solidFill>
            </a:endParaRPr>
          </a:p>
        </p:txBody>
      </p:sp>
      <p:sp>
        <p:nvSpPr>
          <p:cNvPr id="9" name="Elipse 8">
            <a:extLst>
              <a:ext uri="{FF2B5EF4-FFF2-40B4-BE49-F238E27FC236}">
                <a16:creationId xmlns:a16="http://schemas.microsoft.com/office/drawing/2014/main" id="{2F2DC0EF-709F-4A7A-93AF-E27666406780}"/>
              </a:ext>
            </a:extLst>
          </p:cNvPr>
          <p:cNvSpPr/>
          <p:nvPr/>
        </p:nvSpPr>
        <p:spPr>
          <a:xfrm>
            <a:off x="2877413" y="2602123"/>
            <a:ext cx="2085866" cy="1615234"/>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Contrato del margen sobre el costo </a:t>
            </a:r>
            <a:endParaRPr lang="es-PE" b="1" dirty="0">
              <a:solidFill>
                <a:schemeClr val="tx1"/>
              </a:solidFill>
            </a:endParaRPr>
          </a:p>
        </p:txBody>
      </p:sp>
      <p:sp>
        <p:nvSpPr>
          <p:cNvPr id="10" name="Rectángulo 9">
            <a:extLst>
              <a:ext uri="{FF2B5EF4-FFF2-40B4-BE49-F238E27FC236}">
                <a16:creationId xmlns:a16="http://schemas.microsoft.com/office/drawing/2014/main" id="{40AD38C1-5010-45DC-A3E4-7CF954E29952}"/>
              </a:ext>
            </a:extLst>
          </p:cNvPr>
          <p:cNvSpPr/>
          <p:nvPr/>
        </p:nvSpPr>
        <p:spPr>
          <a:xfrm>
            <a:off x="5162441" y="2613832"/>
            <a:ext cx="1936826" cy="80210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300" b="1" dirty="0">
                <a:solidFill>
                  <a:srgbClr val="002060"/>
                </a:solidFill>
              </a:rPr>
              <a:t>DEFINICIONES</a:t>
            </a:r>
            <a:endParaRPr lang="es-PE" sz="2300" dirty="0">
              <a:solidFill>
                <a:srgbClr val="002060"/>
              </a:solidFill>
            </a:endParaRPr>
          </a:p>
        </p:txBody>
      </p:sp>
      <p:cxnSp>
        <p:nvCxnSpPr>
          <p:cNvPr id="11" name="Conector recto de flecha 10">
            <a:extLst>
              <a:ext uri="{FF2B5EF4-FFF2-40B4-BE49-F238E27FC236}">
                <a16:creationId xmlns:a16="http://schemas.microsoft.com/office/drawing/2014/main" id="{2B13D9D0-A8B5-430C-95CB-87BC2A967339}"/>
              </a:ext>
            </a:extLst>
          </p:cNvPr>
          <p:cNvCxnSpPr>
            <a:cxnSpLocks/>
            <a:stCxn id="7" idx="7"/>
          </p:cNvCxnSpPr>
          <p:nvPr/>
        </p:nvCxnSpPr>
        <p:spPr>
          <a:xfrm flipV="1">
            <a:off x="7099267" y="609600"/>
            <a:ext cx="905744" cy="5529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F590C055-DEB5-40E8-A059-4D71EAE383E7}"/>
              </a:ext>
            </a:extLst>
          </p:cNvPr>
          <p:cNvCxnSpPr>
            <a:cxnSpLocks/>
            <a:stCxn id="8" idx="6"/>
            <a:endCxn id="5" idx="0"/>
          </p:cNvCxnSpPr>
          <p:nvPr/>
        </p:nvCxnSpPr>
        <p:spPr>
          <a:xfrm>
            <a:off x="8992298" y="3749805"/>
            <a:ext cx="1417713" cy="8992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9C1E50ED-5DB7-4DD5-B557-0C367397E62E}"/>
              </a:ext>
            </a:extLst>
          </p:cNvPr>
          <p:cNvCxnSpPr>
            <a:cxnSpLocks/>
            <a:endCxn id="6" idx="0"/>
          </p:cNvCxnSpPr>
          <p:nvPr/>
        </p:nvCxnSpPr>
        <p:spPr>
          <a:xfrm flipH="1">
            <a:off x="1767888" y="3844959"/>
            <a:ext cx="1236152" cy="56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8439CB7-DF4E-4F53-8259-C49C9D15FEB5}"/>
              </a:ext>
            </a:extLst>
          </p:cNvPr>
          <p:cNvCxnSpPr>
            <a:cxnSpLocks/>
            <a:stCxn id="7" idx="4"/>
          </p:cNvCxnSpPr>
          <p:nvPr/>
        </p:nvCxnSpPr>
        <p:spPr>
          <a:xfrm flipH="1">
            <a:off x="6049292" y="2402413"/>
            <a:ext cx="351858" cy="1997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85AFCBBD-E0C1-422B-BBB3-B621CF5D714D}"/>
              </a:ext>
            </a:extLst>
          </p:cNvPr>
          <p:cNvCxnSpPr>
            <a:cxnSpLocks/>
            <a:endCxn id="8" idx="2"/>
          </p:cNvCxnSpPr>
          <p:nvPr/>
        </p:nvCxnSpPr>
        <p:spPr>
          <a:xfrm>
            <a:off x="6173232" y="3432515"/>
            <a:ext cx="844492" cy="3172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2542AA1D-ABD3-4E88-BBFF-8667B48919FD}"/>
              </a:ext>
            </a:extLst>
          </p:cNvPr>
          <p:cNvCxnSpPr>
            <a:cxnSpLocks/>
            <a:stCxn id="9" idx="6"/>
            <a:endCxn id="10" idx="1"/>
          </p:cNvCxnSpPr>
          <p:nvPr/>
        </p:nvCxnSpPr>
        <p:spPr>
          <a:xfrm flipV="1">
            <a:off x="4963279" y="3014885"/>
            <a:ext cx="199162" cy="394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D355EF52-BABF-4262-9262-10B710646FEA}"/>
              </a:ext>
            </a:extLst>
          </p:cNvPr>
          <p:cNvSpPr/>
          <p:nvPr/>
        </p:nvSpPr>
        <p:spPr>
          <a:xfrm>
            <a:off x="396742" y="375443"/>
            <a:ext cx="3978443" cy="787067"/>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PE" sz="6000" b="1" dirty="0">
                <a:ln w="0"/>
                <a:solidFill>
                  <a:schemeClr val="tx1"/>
                </a:solidFill>
                <a:effectLst>
                  <a:outerShdw blurRad="38100" dist="19050" dir="2700000" algn="tl" rotWithShape="0">
                    <a:schemeClr val="dk1">
                      <a:alpha val="40000"/>
                    </a:schemeClr>
                  </a:outerShdw>
                </a:effectLst>
              </a:rPr>
              <a:t>NIC 11</a:t>
            </a:r>
          </a:p>
        </p:txBody>
      </p:sp>
    </p:spTree>
    <p:extLst>
      <p:ext uri="{BB962C8B-B14F-4D97-AF65-F5344CB8AC3E}">
        <p14:creationId xmlns:p14="http://schemas.microsoft.com/office/powerpoint/2010/main" val="190385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642B54D-2E23-43ED-8922-94F25DD037AA}"/>
              </a:ext>
            </a:extLst>
          </p:cNvPr>
          <p:cNvSpPr txBox="1"/>
          <p:nvPr/>
        </p:nvSpPr>
        <p:spPr>
          <a:xfrm>
            <a:off x="624886" y="2162510"/>
            <a:ext cx="11127758" cy="4324261"/>
          </a:xfrm>
          <a:prstGeom prst="rect">
            <a:avLst/>
          </a:prstGeom>
          <a:noFill/>
        </p:spPr>
        <p:txBody>
          <a:bodyPr wrap="square">
            <a:spAutoFit/>
          </a:bodyPr>
          <a:lstStyle/>
          <a:p>
            <a:pPr algn="ctr"/>
            <a:endParaRPr lang="es-CO" altLang="es-PE" sz="2500" dirty="0">
              <a:ea typeface="Times New Roman" panose="02020603050405020304" pitchFamily="18" charset="0"/>
              <a:cs typeface="TTE207A1A8t00"/>
            </a:endParaRPr>
          </a:p>
          <a:p>
            <a:endParaRPr lang="es-CO" altLang="es-PE" sz="2500" dirty="0">
              <a:ea typeface="Times New Roman" panose="02020603050405020304" pitchFamily="18" charset="0"/>
            </a:endParaRPr>
          </a:p>
          <a:p>
            <a:pPr eaLnBrk="0" hangingPunct="0"/>
            <a:endParaRPr lang="es-CO" altLang="es-PE" sz="2500" dirty="0"/>
          </a:p>
          <a:p>
            <a:pPr marL="342900" indent="-342900" eaLnBrk="0" hangingPunct="0">
              <a:buFont typeface="Arial" panose="020B0604020202020204" pitchFamily="34" charset="0"/>
              <a:buChar char="•"/>
            </a:pPr>
            <a:r>
              <a:rPr lang="es-CO" altLang="es-PE" sz="2500" b="1" dirty="0">
                <a:cs typeface="Times New Roman" panose="02020603050405020304" pitchFamily="18" charset="0"/>
              </a:rPr>
              <a:t>El </a:t>
            </a:r>
            <a:r>
              <a:rPr lang="es-CO" altLang="es-PE" sz="2500" b="1" u="sng" dirty="0">
                <a:cs typeface="Times New Roman" panose="02020603050405020304" pitchFamily="18" charset="0"/>
              </a:rPr>
              <a:t>monto</a:t>
            </a:r>
            <a:r>
              <a:rPr lang="es-CO" altLang="es-PE" sz="2500" b="1" dirty="0">
                <a:cs typeface="Times New Roman" panose="02020603050405020304" pitchFamily="18" charset="0"/>
              </a:rPr>
              <a:t> del contrato acordado inicialmente. </a:t>
            </a:r>
            <a:endParaRPr lang="es-CO" altLang="es-PE" sz="2500" b="1" dirty="0"/>
          </a:p>
          <a:p>
            <a:pPr marL="342900" indent="-342900" algn="just" eaLnBrk="0" hangingPunct="0">
              <a:buFont typeface="Arial" panose="020B0604020202020204" pitchFamily="34" charset="0"/>
              <a:buChar char="•"/>
            </a:pPr>
            <a:r>
              <a:rPr lang="es-CO" altLang="es-PE" sz="2500" b="1" u="sng" dirty="0">
                <a:cs typeface="Times New Roman" panose="02020603050405020304" pitchFamily="18" charset="0"/>
              </a:rPr>
              <a:t>Variaciones, reclamaciones y pagos de incentivos </a:t>
            </a:r>
            <a:r>
              <a:rPr lang="es-CO" altLang="es-PE" sz="2500" b="1" dirty="0">
                <a:cs typeface="Times New Roman" panose="02020603050405020304" pitchFamily="18" charset="0"/>
              </a:rPr>
              <a:t>en la medida que sea probable que estos sean realizados y puedan ser medidos en forma confiable.</a:t>
            </a:r>
            <a:br>
              <a:rPr lang="es-CO" altLang="es-PE" sz="2500" dirty="0">
                <a:cs typeface="Times New Roman" panose="02020603050405020304" pitchFamily="18" charset="0"/>
              </a:rPr>
            </a:br>
            <a:br>
              <a:rPr lang="es-CO" altLang="es-PE" sz="2500" dirty="0">
                <a:cs typeface="Times New Roman" panose="02020603050405020304" pitchFamily="18" charset="0"/>
              </a:rPr>
            </a:br>
            <a:endParaRPr lang="es-CO" altLang="es-PE" sz="2500" dirty="0"/>
          </a:p>
          <a:p>
            <a:pPr algn="just" eaLnBrk="0" hangingPunct="0"/>
            <a:r>
              <a:rPr lang="es-CO" altLang="es-PE" sz="2500" b="1" dirty="0">
                <a:effectLst>
                  <a:outerShdw blurRad="38100" dist="38100" dir="2700000" algn="tl">
                    <a:srgbClr val="000000">
                      <a:alpha val="43137"/>
                    </a:srgbClr>
                  </a:outerShdw>
                </a:effectLst>
                <a:cs typeface="Times New Roman" panose="02020603050405020304" pitchFamily="18" charset="0"/>
              </a:rPr>
              <a:t>Cuando el resultado de un contrato no puede ser estimado contablemente, los ingresos ordinarios deben ser reconocidos en la medida que sea probable recuperar los costos del contrato. </a:t>
            </a:r>
            <a:endParaRPr lang="es-CO" altLang="es-PE" sz="2500" b="1" dirty="0">
              <a:effectLst>
                <a:outerShdw blurRad="38100" dist="38100" dir="2700000" algn="tl">
                  <a:srgbClr val="000000">
                    <a:alpha val="43137"/>
                  </a:srgbClr>
                </a:outerShdw>
              </a:effectLst>
            </a:endParaRPr>
          </a:p>
        </p:txBody>
      </p:sp>
      <p:sp>
        <p:nvSpPr>
          <p:cNvPr id="5" name="CuadroTexto 4">
            <a:extLst>
              <a:ext uri="{FF2B5EF4-FFF2-40B4-BE49-F238E27FC236}">
                <a16:creationId xmlns:a16="http://schemas.microsoft.com/office/drawing/2014/main" id="{6F3E9C62-FFF0-465F-99C9-083820F2C06B}"/>
              </a:ext>
            </a:extLst>
          </p:cNvPr>
          <p:cNvSpPr txBox="1"/>
          <p:nvPr/>
        </p:nvSpPr>
        <p:spPr>
          <a:xfrm>
            <a:off x="3622458" y="423549"/>
            <a:ext cx="4818742" cy="1083220"/>
          </a:xfrm>
          <a:prstGeom prst="rect">
            <a:avLst/>
          </a:prstGeom>
          <a:solidFill>
            <a:schemeClr val="accent1">
              <a:lumMod val="40000"/>
              <a:lumOff val="60000"/>
            </a:schemeClr>
          </a:solidFill>
          <a:ln>
            <a:noFill/>
          </a:ln>
        </p:spPr>
        <p:txBody>
          <a:bodyPr wrap="square">
            <a:spAutoFit/>
          </a:bodyPr>
          <a:lstStyle/>
          <a:p>
            <a:pPr algn="ctr"/>
            <a:r>
              <a:rPr lang="es-CO" altLang="es-PE" sz="3200" b="1" dirty="0">
                <a:solidFill>
                  <a:srgbClr val="002060"/>
                </a:solidFill>
                <a:effectLst>
                  <a:outerShdw blurRad="38100" dist="38100" dir="2700000" algn="tl">
                    <a:srgbClr val="000000">
                      <a:alpha val="43137"/>
                    </a:srgbClr>
                  </a:outerShdw>
                </a:effectLst>
                <a:latin typeface="TTE207A1A8t00"/>
                <a:ea typeface="Times New Roman" panose="02020603050405020304" pitchFamily="18" charset="0"/>
                <a:cs typeface="TTE207A1A8t00"/>
              </a:rPr>
              <a:t>CONTRATOS DE CONSTRUCCÓN</a:t>
            </a:r>
          </a:p>
        </p:txBody>
      </p:sp>
      <p:sp>
        <p:nvSpPr>
          <p:cNvPr id="6" name="CuadroTexto 5">
            <a:extLst>
              <a:ext uri="{FF2B5EF4-FFF2-40B4-BE49-F238E27FC236}">
                <a16:creationId xmlns:a16="http://schemas.microsoft.com/office/drawing/2014/main" id="{65FB9CE2-4195-4251-9957-72D32AF1BDDA}"/>
              </a:ext>
            </a:extLst>
          </p:cNvPr>
          <p:cNvSpPr txBox="1"/>
          <p:nvPr/>
        </p:nvSpPr>
        <p:spPr>
          <a:xfrm>
            <a:off x="6188765" y="1590633"/>
            <a:ext cx="3434206" cy="492443"/>
          </a:xfrm>
          <a:prstGeom prst="rect">
            <a:avLst/>
          </a:prstGeom>
          <a:noFill/>
        </p:spPr>
        <p:txBody>
          <a:bodyPr wrap="square">
            <a:spAutoFit/>
          </a:bodyPr>
          <a:lstStyle/>
          <a:p>
            <a:pPr eaLnBrk="0" hangingPunct="0"/>
            <a:r>
              <a:rPr lang="es-CO" altLang="es-PE" sz="2600" b="1" dirty="0">
                <a:solidFill>
                  <a:srgbClr val="000000"/>
                </a:solidFill>
                <a:ea typeface="Times New Roman" panose="02020603050405020304" pitchFamily="18" charset="0"/>
                <a:cs typeface="TTE23A84A8t00"/>
              </a:rPr>
              <a:t>Tratamiento contable </a:t>
            </a:r>
          </a:p>
        </p:txBody>
      </p:sp>
      <p:sp>
        <p:nvSpPr>
          <p:cNvPr id="7" name="CuadroTexto 6">
            <a:extLst>
              <a:ext uri="{FF2B5EF4-FFF2-40B4-BE49-F238E27FC236}">
                <a16:creationId xmlns:a16="http://schemas.microsoft.com/office/drawing/2014/main" id="{FEFFF9A2-6324-43AE-9390-851B8E248446}"/>
              </a:ext>
            </a:extLst>
          </p:cNvPr>
          <p:cNvSpPr txBox="1"/>
          <p:nvPr/>
        </p:nvSpPr>
        <p:spPr>
          <a:xfrm>
            <a:off x="3814018" y="2557512"/>
            <a:ext cx="1948069" cy="492443"/>
          </a:xfrm>
          <a:prstGeom prst="rect">
            <a:avLst/>
          </a:prstGeom>
          <a:noFill/>
        </p:spPr>
        <p:txBody>
          <a:bodyPr wrap="square">
            <a:spAutoFit/>
          </a:bodyPr>
          <a:lstStyle/>
          <a:p>
            <a:pPr eaLnBrk="0" hangingPunct="0"/>
            <a:r>
              <a:rPr lang="es-CO" altLang="es-PE" sz="2600" b="1" dirty="0">
                <a:ea typeface="Times New Roman" panose="02020603050405020304" pitchFamily="18" charset="0"/>
                <a:cs typeface="TTE23A84A8t00"/>
              </a:rPr>
              <a:t>Comprende: </a:t>
            </a:r>
          </a:p>
        </p:txBody>
      </p:sp>
      <p:sp>
        <p:nvSpPr>
          <p:cNvPr id="8" name="Flecha: hacia abajo 13">
            <a:extLst>
              <a:ext uri="{FF2B5EF4-FFF2-40B4-BE49-F238E27FC236}">
                <a16:creationId xmlns:a16="http://schemas.microsoft.com/office/drawing/2014/main" id="{02FCA6DD-CF92-4785-B6B6-EB3884D5B5C6}"/>
              </a:ext>
            </a:extLst>
          </p:cNvPr>
          <p:cNvSpPr/>
          <p:nvPr/>
        </p:nvSpPr>
        <p:spPr>
          <a:xfrm>
            <a:off x="5656235" y="1612641"/>
            <a:ext cx="751189" cy="1353450"/>
          </a:xfrm>
          <a:prstGeom prst="downArrow">
            <a:avLst>
              <a:gd name="adj1" fmla="val 35887"/>
              <a:gd name="adj2" fmla="val 4470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rgbClr val="FF0000"/>
                </a:solidFill>
              </a:ln>
              <a:solidFill>
                <a:srgbClr val="FF0000"/>
              </a:solidFill>
            </a:endParaRPr>
          </a:p>
        </p:txBody>
      </p:sp>
    </p:spTree>
    <p:extLst>
      <p:ext uri="{BB962C8B-B14F-4D97-AF65-F5344CB8AC3E}">
        <p14:creationId xmlns:p14="http://schemas.microsoft.com/office/powerpoint/2010/main" val="2056206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C018425-9977-435E-8AE8-FC1C357BD563}"/>
              </a:ext>
            </a:extLst>
          </p:cNvPr>
          <p:cNvSpPr>
            <a:spLocks noChangeArrowheads="1"/>
          </p:cNvSpPr>
          <p:nvPr/>
        </p:nvSpPr>
        <p:spPr bwMode="auto">
          <a:xfrm>
            <a:off x="4734523" y="3330018"/>
            <a:ext cx="7138163" cy="2862322"/>
          </a:xfrm>
          <a:prstGeom prst="rect">
            <a:avLst/>
          </a:prstGeom>
          <a:noFill/>
          <a:ln>
            <a:solidFill>
              <a:schemeClr val="tx1"/>
            </a:solidFill>
          </a:ln>
        </p:spPr>
        <p:txBody>
          <a:bodyPr wrap="square" anchor="ctr">
            <a:spAutoFit/>
          </a:bodyPr>
          <a:lstStyle>
            <a:lvl1pPr indent="101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365125" indent="-263525" algn="just" eaLnBrk="0" hangingPunct="0">
              <a:buFontTx/>
              <a:buChar char="•"/>
            </a:pPr>
            <a:r>
              <a:rPr lang="es-CO" altLang="es-PE" sz="2000" b="1" dirty="0">
                <a:solidFill>
                  <a:srgbClr val="000000"/>
                </a:solidFill>
                <a:latin typeface="+mn-lt"/>
                <a:cs typeface="Times New Roman" panose="02020603050405020304" pitchFamily="18" charset="0"/>
              </a:rPr>
              <a:t>Un activo </a:t>
            </a:r>
            <a:r>
              <a:rPr lang="es-CO" altLang="es-PE" sz="2000" dirty="0">
                <a:solidFill>
                  <a:srgbClr val="000000"/>
                </a:solidFill>
                <a:latin typeface="+mn-lt"/>
                <a:cs typeface="Times New Roman" panose="02020603050405020304" pitchFamily="18" charset="0"/>
              </a:rPr>
              <a:t>(por ejemplo, un puente) </a:t>
            </a:r>
            <a:endParaRPr lang="es-CO" altLang="es-PE" sz="1050" dirty="0">
              <a:latin typeface="+mn-lt"/>
            </a:endParaRPr>
          </a:p>
          <a:p>
            <a:pPr marL="365125" indent="-263525" algn="just" eaLnBrk="0" hangingPunct="0">
              <a:buFontTx/>
              <a:buChar char="•"/>
            </a:pPr>
            <a:r>
              <a:rPr lang="es-CO" altLang="es-PE" sz="2000" b="1" dirty="0">
                <a:solidFill>
                  <a:srgbClr val="000000"/>
                </a:solidFill>
                <a:latin typeface="+mn-lt"/>
                <a:cs typeface="Times New Roman" panose="02020603050405020304" pitchFamily="18" charset="0"/>
              </a:rPr>
              <a:t>Una combinación</a:t>
            </a:r>
            <a:r>
              <a:rPr lang="es-CO" altLang="es-PE" sz="2000" dirty="0">
                <a:solidFill>
                  <a:srgbClr val="000000"/>
                </a:solidFill>
                <a:latin typeface="+mn-lt"/>
                <a:cs typeface="Times New Roman" panose="02020603050405020304" pitchFamily="18" charset="0"/>
              </a:rPr>
              <a:t> de activos que están estrechamente </a:t>
            </a:r>
            <a:r>
              <a:rPr lang="es-CO" altLang="es-PE" sz="2000" b="1" dirty="0">
                <a:solidFill>
                  <a:srgbClr val="000000"/>
                </a:solidFill>
                <a:latin typeface="+mn-lt"/>
                <a:cs typeface="Times New Roman" panose="02020603050405020304" pitchFamily="18" charset="0"/>
              </a:rPr>
              <a:t>interrelacionados</a:t>
            </a:r>
            <a:r>
              <a:rPr lang="es-CO" altLang="es-PE" sz="2000" dirty="0">
                <a:solidFill>
                  <a:srgbClr val="000000"/>
                </a:solidFill>
                <a:latin typeface="+mn-lt"/>
                <a:cs typeface="Times New Roman" panose="02020603050405020304" pitchFamily="18" charset="0"/>
              </a:rPr>
              <a:t> o son </a:t>
            </a:r>
            <a:r>
              <a:rPr lang="es-CO" altLang="es-PE" sz="2000" b="1" dirty="0">
                <a:solidFill>
                  <a:srgbClr val="000000"/>
                </a:solidFill>
                <a:latin typeface="+mn-lt"/>
                <a:cs typeface="Times New Roman" panose="02020603050405020304" pitchFamily="18" charset="0"/>
              </a:rPr>
              <a:t>interdependientes</a:t>
            </a:r>
            <a:r>
              <a:rPr lang="es-CO" altLang="es-PE" sz="2000" dirty="0">
                <a:solidFill>
                  <a:srgbClr val="000000"/>
                </a:solidFill>
                <a:latin typeface="+mn-lt"/>
                <a:cs typeface="Times New Roman" panose="02020603050405020304" pitchFamily="18" charset="0"/>
              </a:rPr>
              <a:t> en términos de  interrelacionados o son interdependientes en </a:t>
            </a:r>
            <a:r>
              <a:rPr lang="es-CO" altLang="es-PE" sz="2000" b="1" dirty="0">
                <a:solidFill>
                  <a:srgbClr val="000000"/>
                </a:solidFill>
                <a:latin typeface="+mn-lt"/>
                <a:cs typeface="Times New Roman" panose="02020603050405020304" pitchFamily="18" charset="0"/>
              </a:rPr>
              <a:t>términos</a:t>
            </a:r>
            <a:r>
              <a:rPr lang="es-CO" altLang="es-PE" sz="2000" dirty="0">
                <a:solidFill>
                  <a:srgbClr val="000000"/>
                </a:solidFill>
                <a:latin typeface="+mn-lt"/>
                <a:cs typeface="Times New Roman" panose="02020603050405020304" pitchFamily="18" charset="0"/>
              </a:rPr>
              <a:t> de su </a:t>
            </a:r>
            <a:r>
              <a:rPr lang="es-CO" altLang="es-PE" sz="2000" b="1" dirty="0">
                <a:solidFill>
                  <a:srgbClr val="000000"/>
                </a:solidFill>
                <a:latin typeface="+mn-lt"/>
                <a:cs typeface="Times New Roman" panose="02020603050405020304" pitchFamily="18" charset="0"/>
              </a:rPr>
              <a:t>diseño, tecnología, función o uso (por ejemplo, plantas de producción especializadas</a:t>
            </a:r>
            <a:r>
              <a:rPr lang="es-CO" altLang="es-PE" sz="2000" dirty="0">
                <a:solidFill>
                  <a:srgbClr val="000000"/>
                </a:solidFill>
                <a:latin typeface="+mn-lt"/>
                <a:cs typeface="Times New Roman" panose="02020603050405020304" pitchFamily="18" charset="0"/>
              </a:rPr>
              <a:t>).</a:t>
            </a:r>
          </a:p>
          <a:p>
            <a:pPr marL="365125" indent="-263525" algn="just" eaLnBrk="0" hangingPunct="0">
              <a:buFontTx/>
              <a:buChar char="•"/>
            </a:pPr>
            <a:r>
              <a:rPr lang="es-CO" altLang="es-PE" sz="2000" b="1" dirty="0">
                <a:latin typeface="+mn-lt"/>
                <a:cs typeface="Times New Roman" panose="02020603050405020304" pitchFamily="18" charset="0"/>
              </a:rPr>
              <a:t>Un grupo de contratos debe ser tratado como un contrato de construcción singular, si éste fue negociado como un solo paquete.</a:t>
            </a:r>
            <a:r>
              <a:rPr lang="es-CO" altLang="es-PE" sz="1000" b="1" dirty="0">
                <a:latin typeface="+mn-lt"/>
              </a:rPr>
              <a:t> </a:t>
            </a:r>
            <a:endParaRPr lang="es-CO" altLang="es-PE" sz="1400" b="1" dirty="0">
              <a:latin typeface="+mn-lt"/>
            </a:endParaRPr>
          </a:p>
        </p:txBody>
      </p:sp>
      <p:sp>
        <p:nvSpPr>
          <p:cNvPr id="6" name="CuadroTexto 5">
            <a:extLst>
              <a:ext uri="{FF2B5EF4-FFF2-40B4-BE49-F238E27FC236}">
                <a16:creationId xmlns:a16="http://schemas.microsoft.com/office/drawing/2014/main" id="{CA83C545-34D7-42D4-8C01-BE7A8BEB5B0A}"/>
              </a:ext>
            </a:extLst>
          </p:cNvPr>
          <p:cNvSpPr txBox="1"/>
          <p:nvPr/>
        </p:nvSpPr>
        <p:spPr>
          <a:xfrm>
            <a:off x="145143" y="1267916"/>
            <a:ext cx="5268162" cy="1323439"/>
          </a:xfrm>
          <a:prstGeom prst="rect">
            <a:avLst/>
          </a:prstGeom>
          <a:noFill/>
          <a:ln>
            <a:solidFill>
              <a:schemeClr val="tx1"/>
            </a:solidFill>
          </a:ln>
        </p:spPr>
        <p:txBody>
          <a:bodyPr wrap="square">
            <a:spAutoFit/>
          </a:bodyPr>
          <a:lstStyle/>
          <a:p>
            <a:pPr algn="just" eaLnBrk="0" hangingPunct="0"/>
            <a:r>
              <a:rPr lang="es-CO" altLang="es-PE" sz="2000" b="1" dirty="0">
                <a:ea typeface="Times New Roman" panose="02020603050405020304" pitchFamily="18" charset="0"/>
                <a:cs typeface="TTE23A84A8t00"/>
              </a:rPr>
              <a:t>Los principios de IAS11 son aplicados normalmente en forma separada a cada contrato negociado específicamente para la construcción de:</a:t>
            </a:r>
          </a:p>
        </p:txBody>
      </p:sp>
      <p:sp>
        <p:nvSpPr>
          <p:cNvPr id="8" name="CuadroTexto 7">
            <a:extLst>
              <a:ext uri="{FF2B5EF4-FFF2-40B4-BE49-F238E27FC236}">
                <a16:creationId xmlns:a16="http://schemas.microsoft.com/office/drawing/2014/main" id="{6F3E9C62-FFF0-465F-99C9-083820F2C06B}"/>
              </a:ext>
            </a:extLst>
          </p:cNvPr>
          <p:cNvSpPr txBox="1"/>
          <p:nvPr/>
        </p:nvSpPr>
        <p:spPr>
          <a:xfrm>
            <a:off x="1611087" y="429225"/>
            <a:ext cx="7885674" cy="769441"/>
          </a:xfrm>
          <a:prstGeom prst="rect">
            <a:avLst/>
          </a:prstGeom>
          <a:noFill/>
          <a:ln>
            <a:noFill/>
          </a:ln>
        </p:spPr>
        <p:txBody>
          <a:bodyPr wrap="square">
            <a:spAutoFit/>
          </a:bodyPr>
          <a:lstStyle/>
          <a:p>
            <a:pPr algn="ctr"/>
            <a:r>
              <a:rPr lang="es-CO" altLang="es-PE" sz="4400" b="1" dirty="0">
                <a:ea typeface="Times New Roman" panose="02020603050405020304" pitchFamily="18" charset="0"/>
                <a:cs typeface="TTE207A1A8t00"/>
              </a:rPr>
              <a:t>CONTRATOS DE CONSTRUCCÓN</a:t>
            </a:r>
          </a:p>
        </p:txBody>
      </p:sp>
    </p:spTree>
    <p:extLst>
      <p:ext uri="{BB962C8B-B14F-4D97-AF65-F5344CB8AC3E}">
        <p14:creationId xmlns:p14="http://schemas.microsoft.com/office/powerpoint/2010/main" val="148719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EF11A552-E121-41A2-B05A-7D7DEB0B1830}"/>
              </a:ext>
            </a:extLst>
          </p:cNvPr>
          <p:cNvSpPr txBox="1"/>
          <p:nvPr/>
        </p:nvSpPr>
        <p:spPr>
          <a:xfrm>
            <a:off x="46383" y="3105834"/>
            <a:ext cx="2187621" cy="769441"/>
          </a:xfrm>
          <a:prstGeom prst="rect">
            <a:avLst/>
          </a:prstGeom>
          <a:noFill/>
          <a:ln>
            <a:solidFill>
              <a:schemeClr val="tx1"/>
            </a:solidFill>
            <a:prstDash val="solid"/>
          </a:ln>
        </p:spPr>
        <p:txBody>
          <a:bodyPr wrap="square">
            <a:spAutoFit/>
          </a:bodyPr>
          <a:lstStyle/>
          <a:p>
            <a:pPr algn="ctr"/>
            <a:r>
              <a:rPr lang="es-PE" sz="2200" b="1" i="0" dirty="0">
                <a:solidFill>
                  <a:srgbClr val="222222"/>
                </a:solidFill>
                <a:effectLst/>
              </a:rPr>
              <a:t>¿QUIENES LO APLICAN?</a:t>
            </a:r>
            <a:endParaRPr lang="es-PE" sz="2200" dirty="0"/>
          </a:p>
        </p:txBody>
      </p:sp>
      <p:sp>
        <p:nvSpPr>
          <p:cNvPr id="16" name="CuadroTexto 15">
            <a:extLst>
              <a:ext uri="{FF2B5EF4-FFF2-40B4-BE49-F238E27FC236}">
                <a16:creationId xmlns:a16="http://schemas.microsoft.com/office/drawing/2014/main" id="{CF39FC32-134C-4EE1-BB41-E99B496F91B1}"/>
              </a:ext>
            </a:extLst>
          </p:cNvPr>
          <p:cNvSpPr txBox="1"/>
          <p:nvPr/>
        </p:nvSpPr>
        <p:spPr>
          <a:xfrm>
            <a:off x="2736313" y="3253089"/>
            <a:ext cx="1796938" cy="430887"/>
          </a:xfrm>
          <a:prstGeom prst="rect">
            <a:avLst/>
          </a:prstGeom>
          <a:noFill/>
          <a:ln>
            <a:solidFill>
              <a:schemeClr val="tx1"/>
            </a:solidFill>
            <a:prstDash val="solid"/>
          </a:ln>
        </p:spPr>
        <p:txBody>
          <a:bodyPr wrap="square">
            <a:spAutoFit/>
          </a:bodyPr>
          <a:lstStyle/>
          <a:p>
            <a:r>
              <a:rPr lang="es-PE" sz="2200" b="1" dirty="0">
                <a:solidFill>
                  <a:srgbClr val="222222"/>
                </a:solidFill>
              </a:rPr>
              <a:t>C</a:t>
            </a:r>
            <a:r>
              <a:rPr lang="es-PE" sz="2200" b="1" i="0" dirty="0">
                <a:solidFill>
                  <a:srgbClr val="222222"/>
                </a:solidFill>
                <a:effectLst/>
              </a:rPr>
              <a:t>ontratistas</a:t>
            </a:r>
            <a:endParaRPr lang="es-PE" sz="2200" dirty="0"/>
          </a:p>
        </p:txBody>
      </p:sp>
      <p:sp>
        <p:nvSpPr>
          <p:cNvPr id="17" name="CuadroTexto 16">
            <a:extLst>
              <a:ext uri="{FF2B5EF4-FFF2-40B4-BE49-F238E27FC236}">
                <a16:creationId xmlns:a16="http://schemas.microsoft.com/office/drawing/2014/main" id="{BE5E5E04-F26F-4AA6-BBC6-DB12827D9374}"/>
              </a:ext>
            </a:extLst>
          </p:cNvPr>
          <p:cNvSpPr txBox="1"/>
          <p:nvPr/>
        </p:nvSpPr>
        <p:spPr>
          <a:xfrm>
            <a:off x="5156100" y="2876117"/>
            <a:ext cx="1875573" cy="1446550"/>
          </a:xfrm>
          <a:prstGeom prst="rect">
            <a:avLst/>
          </a:prstGeom>
          <a:noFill/>
          <a:ln>
            <a:solidFill>
              <a:schemeClr val="tx1"/>
            </a:solidFill>
            <a:prstDash val="solid"/>
          </a:ln>
        </p:spPr>
        <p:txBody>
          <a:bodyPr wrap="square">
            <a:spAutoFit/>
          </a:bodyPr>
          <a:lstStyle/>
          <a:p>
            <a:pPr algn="ctr"/>
            <a:r>
              <a:rPr lang="es-PE" sz="2200" b="1" i="0" dirty="0">
                <a:solidFill>
                  <a:srgbClr val="222222"/>
                </a:solidFill>
                <a:effectLst/>
                <a:cs typeface="Times New Roman" panose="02020603050405020304" pitchFamily="18" charset="0"/>
              </a:rPr>
              <a:t>Actividades encaminada a la realización de obras</a:t>
            </a:r>
            <a:endParaRPr lang="es-PE" sz="2200" b="1" dirty="0">
              <a:cs typeface="Times New Roman" panose="02020603050405020304" pitchFamily="18" charset="0"/>
            </a:endParaRPr>
          </a:p>
        </p:txBody>
      </p:sp>
      <p:sp>
        <p:nvSpPr>
          <p:cNvPr id="18" name="CuadroTexto 17">
            <a:extLst>
              <a:ext uri="{FF2B5EF4-FFF2-40B4-BE49-F238E27FC236}">
                <a16:creationId xmlns:a16="http://schemas.microsoft.com/office/drawing/2014/main" id="{A0B5A8A7-5EAE-4E74-94A6-1A3183180700}"/>
              </a:ext>
            </a:extLst>
          </p:cNvPr>
          <p:cNvSpPr txBox="1"/>
          <p:nvPr/>
        </p:nvSpPr>
        <p:spPr>
          <a:xfrm>
            <a:off x="8317793" y="3391472"/>
            <a:ext cx="2682609" cy="430887"/>
          </a:xfrm>
          <a:prstGeom prst="rect">
            <a:avLst/>
          </a:prstGeom>
          <a:noFill/>
          <a:ln>
            <a:solidFill>
              <a:schemeClr val="tx1"/>
            </a:solidFill>
            <a:prstDash val="solid"/>
          </a:ln>
        </p:spPr>
        <p:txBody>
          <a:bodyPr wrap="square">
            <a:spAutoFit/>
          </a:bodyPr>
          <a:lstStyle/>
          <a:p>
            <a:r>
              <a:rPr lang="es-PE" sz="2200" b="1" i="0" dirty="0">
                <a:solidFill>
                  <a:srgbClr val="222222"/>
                </a:solidFill>
                <a:effectLst/>
              </a:rPr>
              <a:t>Estructuras nuevas</a:t>
            </a:r>
            <a:endParaRPr lang="es-PE" sz="2200" b="1" dirty="0"/>
          </a:p>
        </p:txBody>
      </p:sp>
      <p:sp>
        <p:nvSpPr>
          <p:cNvPr id="19" name="CuadroTexto 18">
            <a:extLst>
              <a:ext uri="{FF2B5EF4-FFF2-40B4-BE49-F238E27FC236}">
                <a16:creationId xmlns:a16="http://schemas.microsoft.com/office/drawing/2014/main" id="{528FAB12-E9A7-4FF0-AA2E-EB9FCD2587C0}"/>
              </a:ext>
            </a:extLst>
          </p:cNvPr>
          <p:cNvSpPr txBox="1"/>
          <p:nvPr/>
        </p:nvSpPr>
        <p:spPr>
          <a:xfrm>
            <a:off x="8298837" y="1175669"/>
            <a:ext cx="3037960" cy="430887"/>
          </a:xfrm>
          <a:prstGeom prst="rect">
            <a:avLst/>
          </a:prstGeom>
          <a:noFill/>
          <a:ln>
            <a:solidFill>
              <a:schemeClr val="tx1"/>
            </a:solidFill>
            <a:prstDash val="solid"/>
          </a:ln>
        </p:spPr>
        <p:txBody>
          <a:bodyPr wrap="square">
            <a:spAutoFit/>
          </a:bodyPr>
          <a:lstStyle/>
          <a:p>
            <a:r>
              <a:rPr lang="es-PE" sz="2200" b="1" dirty="0">
                <a:solidFill>
                  <a:srgbClr val="222222"/>
                </a:solidFill>
              </a:rPr>
              <a:t>P</a:t>
            </a:r>
            <a:r>
              <a:rPr lang="es-PE" sz="2200" b="1" i="0" dirty="0">
                <a:solidFill>
                  <a:srgbClr val="222222"/>
                </a:solidFill>
                <a:effectLst/>
              </a:rPr>
              <a:t>reparación de obras</a:t>
            </a:r>
            <a:endParaRPr lang="es-PE" sz="2200" b="1" dirty="0"/>
          </a:p>
        </p:txBody>
      </p:sp>
      <p:sp>
        <p:nvSpPr>
          <p:cNvPr id="20" name="CuadroTexto 19">
            <a:extLst>
              <a:ext uri="{FF2B5EF4-FFF2-40B4-BE49-F238E27FC236}">
                <a16:creationId xmlns:a16="http://schemas.microsoft.com/office/drawing/2014/main" id="{B7D6970F-4CFF-403D-8DC7-F50122FF8A97}"/>
              </a:ext>
            </a:extLst>
          </p:cNvPr>
          <p:cNvSpPr txBox="1"/>
          <p:nvPr/>
        </p:nvSpPr>
        <p:spPr>
          <a:xfrm>
            <a:off x="8317793" y="2159418"/>
            <a:ext cx="2857555" cy="769441"/>
          </a:xfrm>
          <a:prstGeom prst="rect">
            <a:avLst/>
          </a:prstGeom>
          <a:noFill/>
          <a:ln>
            <a:solidFill>
              <a:schemeClr val="tx1"/>
            </a:solidFill>
            <a:prstDash val="solid"/>
          </a:ln>
        </p:spPr>
        <p:txBody>
          <a:bodyPr wrap="square">
            <a:spAutoFit/>
          </a:bodyPr>
          <a:lstStyle/>
          <a:p>
            <a:r>
              <a:rPr lang="es-PE" sz="2200" b="1" dirty="0">
                <a:solidFill>
                  <a:srgbClr val="222222"/>
                </a:solidFill>
              </a:rPr>
              <a:t>C</a:t>
            </a:r>
            <a:r>
              <a:rPr lang="es-PE" sz="2200" b="1" i="0" dirty="0">
                <a:solidFill>
                  <a:srgbClr val="222222"/>
                </a:solidFill>
                <a:effectLst/>
              </a:rPr>
              <a:t>onstrucción de inmuebles </a:t>
            </a:r>
            <a:endParaRPr lang="es-PE" sz="2200" b="1" dirty="0"/>
          </a:p>
        </p:txBody>
      </p:sp>
      <p:sp>
        <p:nvSpPr>
          <p:cNvPr id="21" name="CuadroTexto 20">
            <a:extLst>
              <a:ext uri="{FF2B5EF4-FFF2-40B4-BE49-F238E27FC236}">
                <a16:creationId xmlns:a16="http://schemas.microsoft.com/office/drawing/2014/main" id="{361F8337-8797-42C6-96DD-F6D6BA59ADA8}"/>
              </a:ext>
            </a:extLst>
          </p:cNvPr>
          <p:cNvSpPr txBox="1"/>
          <p:nvPr/>
        </p:nvSpPr>
        <p:spPr>
          <a:xfrm>
            <a:off x="8298837" y="4345211"/>
            <a:ext cx="3323970" cy="430887"/>
          </a:xfrm>
          <a:prstGeom prst="rect">
            <a:avLst/>
          </a:prstGeom>
          <a:noFill/>
          <a:ln>
            <a:solidFill>
              <a:schemeClr val="tx1"/>
            </a:solidFill>
            <a:prstDash val="solid"/>
          </a:ln>
        </p:spPr>
        <p:txBody>
          <a:bodyPr wrap="square">
            <a:spAutoFit/>
          </a:bodyPr>
          <a:lstStyle/>
          <a:p>
            <a:r>
              <a:rPr lang="es-PE" sz="2200" b="1" dirty="0">
                <a:solidFill>
                  <a:srgbClr val="222222"/>
                </a:solidFill>
              </a:rPr>
              <a:t>O</a:t>
            </a:r>
            <a:r>
              <a:rPr lang="es-PE" sz="2200" b="1" i="0" dirty="0">
                <a:solidFill>
                  <a:srgbClr val="222222"/>
                </a:solidFill>
                <a:effectLst/>
              </a:rPr>
              <a:t>bras de ingeniería civil</a:t>
            </a:r>
            <a:endParaRPr lang="es-PE" sz="2200" b="1" dirty="0"/>
          </a:p>
        </p:txBody>
      </p:sp>
      <p:sp>
        <p:nvSpPr>
          <p:cNvPr id="22" name="CuadroTexto 21">
            <a:extLst>
              <a:ext uri="{FF2B5EF4-FFF2-40B4-BE49-F238E27FC236}">
                <a16:creationId xmlns:a16="http://schemas.microsoft.com/office/drawing/2014/main" id="{4553B420-D63B-43BD-A0AF-28FDBADB80AF}"/>
              </a:ext>
            </a:extLst>
          </p:cNvPr>
          <p:cNvSpPr txBox="1"/>
          <p:nvPr/>
        </p:nvSpPr>
        <p:spPr>
          <a:xfrm>
            <a:off x="8298837" y="5282793"/>
            <a:ext cx="3583277" cy="769441"/>
          </a:xfrm>
          <a:prstGeom prst="rect">
            <a:avLst/>
          </a:prstGeom>
          <a:noFill/>
          <a:ln>
            <a:solidFill>
              <a:schemeClr val="tx1"/>
            </a:solidFill>
            <a:prstDash val="solid"/>
          </a:ln>
        </p:spPr>
        <p:txBody>
          <a:bodyPr wrap="square">
            <a:spAutoFit/>
          </a:bodyPr>
          <a:lstStyle/>
          <a:p>
            <a:r>
              <a:rPr lang="es-PE" sz="2200" b="1" dirty="0">
                <a:solidFill>
                  <a:srgbClr val="222222"/>
                </a:solidFill>
              </a:rPr>
              <a:t>I</a:t>
            </a:r>
            <a:r>
              <a:rPr lang="es-PE" sz="2200" b="1" i="0" dirty="0">
                <a:solidFill>
                  <a:srgbClr val="222222"/>
                </a:solidFill>
                <a:effectLst/>
              </a:rPr>
              <a:t>nstalaciones en edificios entre otros</a:t>
            </a:r>
            <a:endParaRPr lang="es-PE" sz="2200" b="1" dirty="0"/>
          </a:p>
        </p:txBody>
      </p:sp>
      <p:sp>
        <p:nvSpPr>
          <p:cNvPr id="23" name="Abrir llave 22">
            <a:extLst>
              <a:ext uri="{FF2B5EF4-FFF2-40B4-BE49-F238E27FC236}">
                <a16:creationId xmlns:a16="http://schemas.microsoft.com/office/drawing/2014/main" id="{6CF632B1-5584-4C08-9299-3FB8B924D9B2}"/>
              </a:ext>
            </a:extLst>
          </p:cNvPr>
          <p:cNvSpPr/>
          <p:nvPr/>
        </p:nvSpPr>
        <p:spPr>
          <a:xfrm>
            <a:off x="7234099" y="818032"/>
            <a:ext cx="881269" cy="5516211"/>
          </a:xfrm>
          <a:prstGeom prst="leftBrace">
            <a:avLst/>
          </a:prstGeom>
          <a:noFill/>
          <a:ln w="5715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sz="2200"/>
          </a:p>
        </p:txBody>
      </p:sp>
      <p:sp>
        <p:nvSpPr>
          <p:cNvPr id="24" name="Flecha: hacia abajo 21">
            <a:extLst>
              <a:ext uri="{FF2B5EF4-FFF2-40B4-BE49-F238E27FC236}">
                <a16:creationId xmlns:a16="http://schemas.microsoft.com/office/drawing/2014/main" id="{909CCD80-6909-4C49-AF88-2551B2296243}"/>
              </a:ext>
            </a:extLst>
          </p:cNvPr>
          <p:cNvSpPr/>
          <p:nvPr/>
        </p:nvSpPr>
        <p:spPr>
          <a:xfrm rot="16200000">
            <a:off x="2275012" y="3221008"/>
            <a:ext cx="402559" cy="400267"/>
          </a:xfrm>
          <a:prstGeom prst="downArrow">
            <a:avLst>
              <a:gd name="adj1" fmla="val 50000"/>
              <a:gd name="adj2" fmla="val 39771"/>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200"/>
          </a:p>
        </p:txBody>
      </p:sp>
      <p:sp>
        <p:nvSpPr>
          <p:cNvPr id="25" name="Flecha: hacia abajo 22">
            <a:extLst>
              <a:ext uri="{FF2B5EF4-FFF2-40B4-BE49-F238E27FC236}">
                <a16:creationId xmlns:a16="http://schemas.microsoft.com/office/drawing/2014/main" id="{C95AD98E-B2F9-42A0-B8FF-18ABA3FE061F}"/>
              </a:ext>
            </a:extLst>
          </p:cNvPr>
          <p:cNvSpPr/>
          <p:nvPr/>
        </p:nvSpPr>
        <p:spPr>
          <a:xfrm rot="16200000">
            <a:off x="4611245" y="3254235"/>
            <a:ext cx="402559" cy="400267"/>
          </a:xfrm>
          <a:prstGeom prst="downArrow">
            <a:avLst>
              <a:gd name="adj1" fmla="val 50000"/>
              <a:gd name="adj2" fmla="val 39771"/>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200"/>
          </a:p>
        </p:txBody>
      </p:sp>
    </p:spTree>
    <p:extLst>
      <p:ext uri="{BB962C8B-B14F-4D97-AF65-F5344CB8AC3E}">
        <p14:creationId xmlns:p14="http://schemas.microsoft.com/office/powerpoint/2010/main" val="2221964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AB65EE0-59FB-426B-8F66-3B83BCD0E00A}"/>
              </a:ext>
            </a:extLst>
          </p:cNvPr>
          <p:cNvSpPr txBox="1"/>
          <p:nvPr/>
        </p:nvSpPr>
        <p:spPr>
          <a:xfrm>
            <a:off x="7178493" y="266201"/>
            <a:ext cx="4649824" cy="1015663"/>
          </a:xfrm>
          <a:prstGeom prst="rect">
            <a:avLst/>
          </a:prstGeom>
          <a:solidFill>
            <a:schemeClr val="accent3">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3000" b="1" dirty="0">
                <a:effectLst>
                  <a:outerShdw blurRad="38100" dist="38100" dir="2700000" algn="tl">
                    <a:srgbClr val="000000">
                      <a:alpha val="43137"/>
                    </a:srgbClr>
                  </a:outerShdw>
                </a:effectLst>
                <a:cs typeface="Aharoni" panose="02010803020104030203" pitchFamily="2" charset="-79"/>
              </a:rPr>
              <a:t>INGRESOS ORDINARIOS DEL CONTRATO </a:t>
            </a:r>
          </a:p>
        </p:txBody>
      </p:sp>
      <p:sp>
        <p:nvSpPr>
          <p:cNvPr id="5" name="CuadroTexto 4">
            <a:extLst>
              <a:ext uri="{FF2B5EF4-FFF2-40B4-BE49-F238E27FC236}">
                <a16:creationId xmlns:a16="http://schemas.microsoft.com/office/drawing/2014/main" id="{CFF12A6D-1DF1-45BE-B80B-208DE76DAC4E}"/>
              </a:ext>
            </a:extLst>
          </p:cNvPr>
          <p:cNvSpPr txBox="1"/>
          <p:nvPr/>
        </p:nvSpPr>
        <p:spPr>
          <a:xfrm>
            <a:off x="121217" y="239069"/>
            <a:ext cx="4833562" cy="1323439"/>
          </a:xfrm>
          <a:prstGeom prst="rect">
            <a:avLst/>
          </a:prstGeom>
          <a:solidFill>
            <a:schemeClr val="accent3">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PE" sz="2000" b="1" dirty="0">
                <a:solidFill>
                  <a:schemeClr val="tx1"/>
                </a:solidFill>
                <a:cs typeface="Aharoni" panose="02010803020104030203" pitchFamily="2" charset="-79"/>
              </a:rPr>
              <a:t>El importe inicial del ingreso acordado en el contrato, y cualquier modificación en el trabajo contratado, así como reclamaciones o incentivos</a:t>
            </a:r>
          </a:p>
        </p:txBody>
      </p:sp>
      <p:sp>
        <p:nvSpPr>
          <p:cNvPr id="6" name="CuadroTexto 5">
            <a:extLst>
              <a:ext uri="{FF2B5EF4-FFF2-40B4-BE49-F238E27FC236}">
                <a16:creationId xmlns:a16="http://schemas.microsoft.com/office/drawing/2014/main" id="{CB7DAE8E-29DA-4B36-9F9C-7678EEDA9F6B}"/>
              </a:ext>
            </a:extLst>
          </p:cNvPr>
          <p:cNvSpPr txBox="1"/>
          <p:nvPr/>
        </p:nvSpPr>
        <p:spPr>
          <a:xfrm>
            <a:off x="1032416" y="2016843"/>
            <a:ext cx="3649065" cy="646331"/>
          </a:xfrm>
          <a:prstGeom prst="rect">
            <a:avLst/>
          </a:prstGeom>
          <a:noFill/>
          <a:ln>
            <a:solidFill>
              <a:schemeClr val="tx1"/>
            </a:solidFill>
          </a:ln>
        </p:spPr>
        <p:txBody>
          <a:bodyPr wrap="square">
            <a:spAutoFit/>
          </a:bodyPr>
          <a:lstStyle/>
          <a:p>
            <a:pPr algn="just"/>
            <a:r>
              <a:rPr lang="es-PE" b="1" dirty="0"/>
              <a:t>En la medida que sea probable que de los mismos resulte un ingreso </a:t>
            </a:r>
            <a:endParaRPr lang="es-PE" b="1" dirty="0">
              <a:solidFill>
                <a:schemeClr val="accent4">
                  <a:lumMod val="75000"/>
                </a:schemeClr>
              </a:solidFill>
              <a:cs typeface="Aharoni" panose="02010803020104030203" pitchFamily="2" charset="-79"/>
            </a:endParaRPr>
          </a:p>
        </p:txBody>
      </p:sp>
      <p:sp>
        <p:nvSpPr>
          <p:cNvPr id="7" name="CuadroTexto 6">
            <a:extLst>
              <a:ext uri="{FF2B5EF4-FFF2-40B4-BE49-F238E27FC236}">
                <a16:creationId xmlns:a16="http://schemas.microsoft.com/office/drawing/2014/main" id="{CB7DAE8E-29DA-4B36-9F9C-7678EEDA9F6B}"/>
              </a:ext>
            </a:extLst>
          </p:cNvPr>
          <p:cNvSpPr txBox="1"/>
          <p:nvPr/>
        </p:nvSpPr>
        <p:spPr>
          <a:xfrm>
            <a:off x="1036683" y="3136612"/>
            <a:ext cx="3649065" cy="646331"/>
          </a:xfrm>
          <a:prstGeom prst="rect">
            <a:avLst/>
          </a:prstGeom>
          <a:noFill/>
          <a:ln>
            <a:solidFill>
              <a:schemeClr val="tx1"/>
            </a:solidFill>
          </a:ln>
        </p:spPr>
        <p:txBody>
          <a:bodyPr wrap="square">
            <a:spAutoFit/>
          </a:bodyPr>
          <a:lstStyle/>
          <a:p>
            <a:pPr algn="just"/>
            <a:r>
              <a:rPr lang="es-PE" b="1" dirty="0"/>
              <a:t>Siempre que sean susceptibles de valorización fiable.</a:t>
            </a:r>
            <a:endParaRPr lang="es-PE" b="1" dirty="0">
              <a:solidFill>
                <a:schemeClr val="accent4">
                  <a:lumMod val="75000"/>
                </a:schemeClr>
              </a:solidFill>
              <a:cs typeface="Aharoni" panose="02010803020104030203" pitchFamily="2" charset="-79"/>
            </a:endParaRPr>
          </a:p>
        </p:txBody>
      </p:sp>
      <p:sp>
        <p:nvSpPr>
          <p:cNvPr id="8" name="CuadroTexto 7">
            <a:extLst>
              <a:ext uri="{FF2B5EF4-FFF2-40B4-BE49-F238E27FC236}">
                <a16:creationId xmlns:a16="http://schemas.microsoft.com/office/drawing/2014/main" id="{CB7DAE8E-29DA-4B36-9F9C-7678EEDA9F6B}"/>
              </a:ext>
            </a:extLst>
          </p:cNvPr>
          <p:cNvSpPr txBox="1"/>
          <p:nvPr/>
        </p:nvSpPr>
        <p:spPr>
          <a:xfrm>
            <a:off x="1032416" y="4256381"/>
            <a:ext cx="3649065" cy="923330"/>
          </a:xfrm>
          <a:prstGeom prst="rect">
            <a:avLst/>
          </a:prstGeom>
          <a:noFill/>
          <a:ln>
            <a:solidFill>
              <a:schemeClr val="tx1"/>
            </a:solidFill>
          </a:ln>
        </p:spPr>
        <p:txBody>
          <a:bodyPr wrap="square">
            <a:spAutoFit/>
          </a:bodyPr>
          <a:lstStyle/>
          <a:p>
            <a:pPr algn="just"/>
            <a:r>
              <a:rPr lang="es-PE" b="1" dirty="0"/>
              <a:t>Los ingresos originados pueden aumentar o disminuir de un periodo a otro por:</a:t>
            </a:r>
          </a:p>
        </p:txBody>
      </p:sp>
      <p:sp>
        <p:nvSpPr>
          <p:cNvPr id="9" name="Rectángulo redondeado 8"/>
          <p:cNvSpPr/>
          <p:nvPr/>
        </p:nvSpPr>
        <p:spPr>
          <a:xfrm>
            <a:off x="7248740" y="3812800"/>
            <a:ext cx="4579577" cy="8346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es-PE" dirty="0">
                <a:solidFill>
                  <a:schemeClr val="tx1"/>
                </a:solidFill>
              </a:rPr>
              <a:t>Modificación en contrato a precio fijo, modificando en materiales y mano de obra</a:t>
            </a:r>
          </a:p>
        </p:txBody>
      </p:sp>
      <p:sp>
        <p:nvSpPr>
          <p:cNvPr id="10" name="Rectángulo redondeado 9"/>
          <p:cNvSpPr/>
          <p:nvPr/>
        </p:nvSpPr>
        <p:spPr>
          <a:xfrm>
            <a:off x="7248740" y="2820012"/>
            <a:ext cx="4579577" cy="8346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es-PE" dirty="0">
                <a:solidFill>
                  <a:schemeClr val="tx1"/>
                </a:solidFill>
              </a:rPr>
              <a:t>Acuerdos del constructor con el cliente sobre variaciones o reclamaciones que modifiquen el contrato original </a:t>
            </a:r>
          </a:p>
        </p:txBody>
      </p:sp>
      <p:sp>
        <p:nvSpPr>
          <p:cNvPr id="11" name="Rectángulo redondeado 10"/>
          <p:cNvSpPr/>
          <p:nvPr/>
        </p:nvSpPr>
        <p:spPr>
          <a:xfrm>
            <a:off x="7248740" y="4838142"/>
            <a:ext cx="4579576" cy="8346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es-PE" dirty="0">
                <a:solidFill>
                  <a:schemeClr val="tx1"/>
                </a:solidFill>
              </a:rPr>
              <a:t>Disminución por aplicación de penalidades surgidas por retrasos en terminación  de la obra</a:t>
            </a:r>
          </a:p>
        </p:txBody>
      </p:sp>
      <p:sp>
        <p:nvSpPr>
          <p:cNvPr id="12" name="Rectángulo redondeado 11"/>
          <p:cNvSpPr/>
          <p:nvPr/>
        </p:nvSpPr>
        <p:spPr>
          <a:xfrm>
            <a:off x="7248739" y="5830930"/>
            <a:ext cx="4579577" cy="8346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es-PE" dirty="0">
                <a:solidFill>
                  <a:schemeClr val="tx1"/>
                </a:solidFill>
              </a:rPr>
              <a:t>Aumento en la medida que aumentan las unidades producidas respecto al precio fijo establecido en el contrato</a:t>
            </a:r>
          </a:p>
        </p:txBody>
      </p:sp>
      <p:cxnSp>
        <p:nvCxnSpPr>
          <p:cNvPr id="13" name="Conector recto de flecha 12">
            <a:extLst>
              <a:ext uri="{FF2B5EF4-FFF2-40B4-BE49-F238E27FC236}">
                <a16:creationId xmlns:a16="http://schemas.microsoft.com/office/drawing/2014/main" id="{232978FA-9705-48C7-8C6E-F6E11D2A0CC5}"/>
              </a:ext>
            </a:extLst>
          </p:cNvPr>
          <p:cNvCxnSpPr>
            <a:cxnSpLocks/>
          </p:cNvCxnSpPr>
          <p:nvPr/>
        </p:nvCxnSpPr>
        <p:spPr>
          <a:xfrm flipH="1">
            <a:off x="5035826" y="847268"/>
            <a:ext cx="2142668" cy="141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0A1E7B35-E0F6-44AA-B5C5-C5A31170E0CC}"/>
              </a:ext>
            </a:extLst>
          </p:cNvPr>
          <p:cNvSpPr txBox="1"/>
          <p:nvPr/>
        </p:nvSpPr>
        <p:spPr>
          <a:xfrm>
            <a:off x="5197920" y="385603"/>
            <a:ext cx="1818479" cy="492443"/>
          </a:xfrm>
          <a:prstGeom prst="rect">
            <a:avLst/>
          </a:prstGeom>
          <a:noFill/>
          <a:ln>
            <a:noFill/>
          </a:ln>
        </p:spPr>
        <p:txBody>
          <a:bodyPr wrap="square">
            <a:spAutoFit/>
          </a:bodyPr>
          <a:lstStyle/>
          <a:p>
            <a:r>
              <a:rPr lang="es-PE" sz="2600" b="1" dirty="0"/>
              <a:t>Comprende </a:t>
            </a:r>
          </a:p>
        </p:txBody>
      </p:sp>
      <p:sp>
        <p:nvSpPr>
          <p:cNvPr id="15" name="Abrir llave 14">
            <a:extLst>
              <a:ext uri="{FF2B5EF4-FFF2-40B4-BE49-F238E27FC236}">
                <a16:creationId xmlns:a16="http://schemas.microsoft.com/office/drawing/2014/main" id="{613DC559-B944-4A8A-BF09-ED9FF9FAF670}"/>
              </a:ext>
            </a:extLst>
          </p:cNvPr>
          <p:cNvSpPr/>
          <p:nvPr/>
        </p:nvSpPr>
        <p:spPr>
          <a:xfrm>
            <a:off x="5197920" y="2820012"/>
            <a:ext cx="1624656" cy="3796068"/>
          </a:xfrm>
          <a:prstGeom prst="lef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dirty="0"/>
          </a:p>
        </p:txBody>
      </p:sp>
      <p:sp>
        <p:nvSpPr>
          <p:cNvPr id="16" name="Abrir llave 15">
            <a:extLst>
              <a:ext uri="{FF2B5EF4-FFF2-40B4-BE49-F238E27FC236}">
                <a16:creationId xmlns:a16="http://schemas.microsoft.com/office/drawing/2014/main" id="{E8037D72-C7A6-4E8C-BE27-BDE9B78BDD81}"/>
              </a:ext>
            </a:extLst>
          </p:cNvPr>
          <p:cNvSpPr/>
          <p:nvPr/>
        </p:nvSpPr>
        <p:spPr>
          <a:xfrm>
            <a:off x="330694" y="2309230"/>
            <a:ext cx="701721" cy="1010653"/>
          </a:xfrm>
          <a:prstGeom prst="lef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es-PE" dirty="0"/>
          </a:p>
        </p:txBody>
      </p:sp>
    </p:spTree>
    <p:extLst>
      <p:ext uri="{BB962C8B-B14F-4D97-AF65-F5344CB8AC3E}">
        <p14:creationId xmlns:p14="http://schemas.microsoft.com/office/powerpoint/2010/main" val="3263005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479412" y="1274242"/>
            <a:ext cx="5279819" cy="726142"/>
          </a:xfrm>
          <a:prstGeom prst="rect">
            <a:avLst/>
          </a:prstGeom>
          <a:no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err="1">
                <a:latin typeface="+mn-lt"/>
              </a:rPr>
              <a:t>Costos</a:t>
            </a:r>
            <a:r>
              <a:rPr lang="en-US" sz="4000" b="1" dirty="0">
                <a:latin typeface="+mn-lt"/>
              </a:rPr>
              <a:t> de los </a:t>
            </a:r>
            <a:r>
              <a:rPr lang="en-US" sz="4000" b="1" dirty="0" err="1">
                <a:latin typeface="+mn-lt"/>
              </a:rPr>
              <a:t>contratos</a:t>
            </a:r>
            <a:r>
              <a:rPr lang="en-US" sz="4000" b="1" dirty="0">
                <a:latin typeface="+mn-lt"/>
              </a:rPr>
              <a:t> </a:t>
            </a:r>
          </a:p>
        </p:txBody>
      </p:sp>
      <p:sp>
        <p:nvSpPr>
          <p:cNvPr id="5" name="Rectángulo redondeado 4"/>
          <p:cNvSpPr/>
          <p:nvPr/>
        </p:nvSpPr>
        <p:spPr>
          <a:xfrm>
            <a:off x="224589" y="3659948"/>
            <a:ext cx="3453253" cy="29585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PE" sz="2100" dirty="0">
                <a:solidFill>
                  <a:schemeClr val="tx1"/>
                </a:solidFill>
              </a:rPr>
              <a:t>Mano de obra.</a:t>
            </a:r>
          </a:p>
          <a:p>
            <a:pPr marL="285750" indent="-285750">
              <a:buFont typeface="Arial" panose="020B0604020202020204" pitchFamily="34" charset="0"/>
              <a:buChar char="•"/>
            </a:pPr>
            <a:r>
              <a:rPr lang="es-PE" sz="2100" dirty="0">
                <a:solidFill>
                  <a:schemeClr val="tx1"/>
                </a:solidFill>
              </a:rPr>
              <a:t>Flete por traslados de equipos.</a:t>
            </a:r>
          </a:p>
          <a:p>
            <a:pPr marL="285750" indent="-285750">
              <a:buFont typeface="Arial" panose="020B0604020202020204" pitchFamily="34" charset="0"/>
              <a:buChar char="•"/>
            </a:pPr>
            <a:r>
              <a:rPr lang="es-PE" sz="2100" dirty="0">
                <a:solidFill>
                  <a:schemeClr val="tx1"/>
                </a:solidFill>
              </a:rPr>
              <a:t>Materiales.</a:t>
            </a:r>
          </a:p>
          <a:p>
            <a:pPr marL="285750" indent="-285750">
              <a:buFont typeface="Arial" panose="020B0604020202020204" pitchFamily="34" charset="0"/>
              <a:buChar char="•"/>
            </a:pPr>
            <a:r>
              <a:rPr lang="es-PE" sz="2100" dirty="0">
                <a:solidFill>
                  <a:schemeClr val="tx1"/>
                </a:solidFill>
              </a:rPr>
              <a:t>Depreciación de equipos.</a:t>
            </a:r>
          </a:p>
          <a:p>
            <a:pPr marL="285750" indent="-285750">
              <a:buFont typeface="Arial" panose="020B0604020202020204" pitchFamily="34" charset="0"/>
              <a:buChar char="•"/>
            </a:pPr>
            <a:r>
              <a:rPr lang="es-PE" sz="2100" dirty="0">
                <a:solidFill>
                  <a:schemeClr val="tx1"/>
                </a:solidFill>
              </a:rPr>
              <a:t>Supervisión.</a:t>
            </a:r>
          </a:p>
          <a:p>
            <a:pPr marL="285750" indent="-285750">
              <a:buFont typeface="Arial" panose="020B0604020202020204" pitchFamily="34" charset="0"/>
              <a:buChar char="•"/>
            </a:pPr>
            <a:r>
              <a:rPr lang="es-PE" sz="2100" dirty="0">
                <a:solidFill>
                  <a:schemeClr val="tx1"/>
                </a:solidFill>
              </a:rPr>
              <a:t>Alquiler de maquina. </a:t>
            </a:r>
          </a:p>
          <a:p>
            <a:pPr marL="285750" indent="-285750">
              <a:buFont typeface="Arial" panose="020B0604020202020204" pitchFamily="34" charset="0"/>
              <a:buChar char="•"/>
            </a:pPr>
            <a:r>
              <a:rPr lang="es-PE" sz="2100" dirty="0">
                <a:solidFill>
                  <a:schemeClr val="tx1"/>
                </a:solidFill>
              </a:rPr>
              <a:t>Asistencia técnica.</a:t>
            </a:r>
          </a:p>
        </p:txBody>
      </p:sp>
      <p:sp>
        <p:nvSpPr>
          <p:cNvPr id="6" name="Rectángulo redondeado 5"/>
          <p:cNvSpPr/>
          <p:nvPr/>
        </p:nvSpPr>
        <p:spPr>
          <a:xfrm>
            <a:off x="4532756" y="3659947"/>
            <a:ext cx="3691230" cy="29585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PE" sz="2100" dirty="0">
                <a:solidFill>
                  <a:schemeClr val="tx1"/>
                </a:solidFill>
              </a:rPr>
              <a:t>Seguros.</a:t>
            </a:r>
          </a:p>
          <a:p>
            <a:pPr marL="285750" indent="-285750">
              <a:buFont typeface="Arial" panose="020B0604020202020204" pitchFamily="34" charset="0"/>
              <a:buChar char="•"/>
            </a:pPr>
            <a:r>
              <a:rPr lang="es-PE" sz="2100" dirty="0">
                <a:solidFill>
                  <a:schemeClr val="tx1"/>
                </a:solidFill>
              </a:rPr>
              <a:t>Costos de financiamiento.</a:t>
            </a:r>
          </a:p>
          <a:p>
            <a:pPr marL="285750" indent="-285750">
              <a:buFont typeface="Arial" panose="020B0604020202020204" pitchFamily="34" charset="0"/>
              <a:buChar char="•"/>
            </a:pPr>
            <a:r>
              <a:rPr lang="es-PE" sz="2100" dirty="0">
                <a:solidFill>
                  <a:schemeClr val="tx1"/>
                </a:solidFill>
              </a:rPr>
              <a:t>Costos de diseño.</a:t>
            </a:r>
          </a:p>
          <a:p>
            <a:pPr marL="285750" indent="-285750">
              <a:buFont typeface="Arial" panose="020B0604020202020204" pitchFamily="34" charset="0"/>
              <a:buChar char="•"/>
            </a:pPr>
            <a:r>
              <a:rPr lang="es-PE" sz="2100" dirty="0">
                <a:solidFill>
                  <a:schemeClr val="tx1"/>
                </a:solidFill>
              </a:rPr>
              <a:t>Preparación   y .</a:t>
            </a:r>
          </a:p>
          <a:p>
            <a:pPr marL="285750" indent="-285750">
              <a:buFont typeface="Arial" panose="020B0604020202020204" pitchFamily="34" charset="0"/>
              <a:buChar char="•"/>
            </a:pPr>
            <a:r>
              <a:rPr lang="es-PE" sz="2100" dirty="0">
                <a:solidFill>
                  <a:schemeClr val="tx1"/>
                </a:solidFill>
              </a:rPr>
              <a:t>Procesamiento de planilla</a:t>
            </a:r>
          </a:p>
        </p:txBody>
      </p:sp>
      <p:sp>
        <p:nvSpPr>
          <p:cNvPr id="7" name="Rectángulo redondeado 6"/>
          <p:cNvSpPr/>
          <p:nvPr/>
        </p:nvSpPr>
        <p:spPr>
          <a:xfrm>
            <a:off x="8616250" y="3659948"/>
            <a:ext cx="3329008" cy="29585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PE" sz="2100" dirty="0">
                <a:solidFill>
                  <a:schemeClr val="tx1"/>
                </a:solidFill>
              </a:rPr>
              <a:t>Costos generales de administración.</a:t>
            </a:r>
          </a:p>
          <a:p>
            <a:pPr marL="285750" indent="-285750">
              <a:buFont typeface="Arial" panose="020B0604020202020204" pitchFamily="34" charset="0"/>
              <a:buChar char="•"/>
            </a:pPr>
            <a:r>
              <a:rPr lang="es-PE" sz="2100" dirty="0">
                <a:solidFill>
                  <a:schemeClr val="tx1"/>
                </a:solidFill>
              </a:rPr>
              <a:t>Costos de investigación y desarrollo</a:t>
            </a:r>
          </a:p>
        </p:txBody>
      </p:sp>
      <p:sp>
        <p:nvSpPr>
          <p:cNvPr id="8" name="Rectángulo redondeado 7"/>
          <p:cNvSpPr/>
          <p:nvPr/>
        </p:nvSpPr>
        <p:spPr>
          <a:xfrm>
            <a:off x="300597" y="2429585"/>
            <a:ext cx="3377245" cy="796834"/>
          </a:xfrm>
          <a:prstGeom prst="round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PE" sz="2100" b="1" dirty="0">
                <a:solidFill>
                  <a:schemeClr val="tx1"/>
                </a:solidFill>
              </a:rPr>
              <a:t>Directos relacionados con el contrato especifico </a:t>
            </a:r>
          </a:p>
        </p:txBody>
      </p:sp>
      <p:sp>
        <p:nvSpPr>
          <p:cNvPr id="9" name="Rectángulo redondeado 8"/>
          <p:cNvSpPr/>
          <p:nvPr/>
        </p:nvSpPr>
        <p:spPr>
          <a:xfrm>
            <a:off x="3978441" y="2467641"/>
            <a:ext cx="4245545" cy="796834"/>
          </a:xfrm>
          <a:prstGeom prst="round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s-PE" sz="2100" b="1" dirty="0">
                <a:solidFill>
                  <a:schemeClr val="tx1"/>
                </a:solidFill>
              </a:rPr>
              <a:t>Atribuibles a la actividad del contrato que pueden ser asignados</a:t>
            </a:r>
          </a:p>
        </p:txBody>
      </p:sp>
      <p:sp>
        <p:nvSpPr>
          <p:cNvPr id="10" name="Rectángulo redondeado 9"/>
          <p:cNvSpPr/>
          <p:nvPr/>
        </p:nvSpPr>
        <p:spPr>
          <a:xfrm>
            <a:off x="8309311" y="2503654"/>
            <a:ext cx="3837831" cy="726141"/>
          </a:xfrm>
          <a:prstGeom prst="round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PE" sz="2100" b="1" dirty="0">
                <a:solidFill>
                  <a:schemeClr val="tx1"/>
                </a:solidFill>
              </a:rPr>
              <a:t>Otros costos en el contrato atribuible al cliente</a:t>
            </a:r>
          </a:p>
        </p:txBody>
      </p:sp>
      <p:sp>
        <p:nvSpPr>
          <p:cNvPr id="11" name="Rectángulo 10">
            <a:extLst>
              <a:ext uri="{FF2B5EF4-FFF2-40B4-BE49-F238E27FC236}">
                <a16:creationId xmlns:a16="http://schemas.microsoft.com/office/drawing/2014/main" id="{D355EF52-BABF-4262-9262-10B710646FEA}"/>
              </a:ext>
            </a:extLst>
          </p:cNvPr>
          <p:cNvSpPr/>
          <p:nvPr/>
        </p:nvSpPr>
        <p:spPr>
          <a:xfrm>
            <a:off x="-1" y="-17046"/>
            <a:ext cx="3978443" cy="787067"/>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PE" sz="6000" b="1" dirty="0">
                <a:ln w="0"/>
                <a:solidFill>
                  <a:schemeClr val="tx1"/>
                </a:solidFill>
                <a:effectLst>
                  <a:outerShdw blurRad="38100" dist="19050" dir="2700000" algn="tl" rotWithShape="0">
                    <a:schemeClr val="dk1">
                      <a:alpha val="40000"/>
                    </a:schemeClr>
                  </a:outerShdw>
                </a:effectLst>
              </a:rPr>
              <a:t>NIC 11</a:t>
            </a:r>
          </a:p>
        </p:txBody>
      </p:sp>
    </p:spTree>
    <p:extLst>
      <p:ext uri="{BB962C8B-B14F-4D97-AF65-F5344CB8AC3E}">
        <p14:creationId xmlns:p14="http://schemas.microsoft.com/office/powerpoint/2010/main" val="280323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5"/>
            <a:ext cx="7377332" cy="1027577"/>
          </a:xfrm>
        </p:spPr>
        <p:txBody>
          <a:bodyPr/>
          <a:lstStyle/>
          <a:p>
            <a:pPr algn="just"/>
            <a:r>
              <a:rPr lang="es-MX" b="1" dirty="0"/>
              <a:t>Contabilidad financiera</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1063283" y="1881896"/>
            <a:ext cx="10106465" cy="2661969"/>
          </a:xfrm>
        </p:spPr>
        <p:txBody>
          <a:bodyPr>
            <a:normAutofit/>
          </a:bodyPr>
          <a:lstStyle/>
          <a:p>
            <a:pPr marL="0" indent="0" algn="just">
              <a:lnSpc>
                <a:spcPct val="120000"/>
              </a:lnSpc>
              <a:buNone/>
            </a:pPr>
            <a:r>
              <a:rPr lang="es-MX" sz="3400" b="1" dirty="0"/>
              <a:t>Definición</a:t>
            </a:r>
          </a:p>
          <a:p>
            <a:pPr marL="0" indent="0" algn="just">
              <a:lnSpc>
                <a:spcPct val="120000"/>
              </a:lnSpc>
              <a:buNone/>
            </a:pPr>
            <a:r>
              <a:rPr lang="es-MX" sz="3200" dirty="0"/>
              <a:t>La contabilidad financiera es una disciplina que consiste en recopilar, ordenar y registrar la información de la actividad económica de una empresa.</a:t>
            </a:r>
            <a:endParaRPr lang="es-PE" sz="3200" dirty="0"/>
          </a:p>
        </p:txBody>
      </p:sp>
    </p:spTree>
    <p:extLst>
      <p:ext uri="{BB962C8B-B14F-4D97-AF65-F5344CB8AC3E}">
        <p14:creationId xmlns:p14="http://schemas.microsoft.com/office/powerpoint/2010/main" val="4247909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3ECB7BB-D381-4E90-9A72-B4BD8C2EB841}"/>
              </a:ext>
            </a:extLst>
          </p:cNvPr>
          <p:cNvSpPr txBox="1"/>
          <p:nvPr/>
        </p:nvSpPr>
        <p:spPr>
          <a:xfrm>
            <a:off x="377371" y="5455699"/>
            <a:ext cx="11103430" cy="861774"/>
          </a:xfrm>
          <a:prstGeom prst="rect">
            <a:avLst/>
          </a:prstGeom>
          <a:noFill/>
        </p:spPr>
        <p:txBody>
          <a:bodyPr wrap="square">
            <a:spAutoFit/>
          </a:bodyPr>
          <a:lstStyle/>
          <a:p>
            <a:pPr algn="just"/>
            <a:r>
              <a:rPr lang="es-PE" sz="2500" dirty="0"/>
              <a:t>Cualquier perdida esperada por causa del contrato de construcción debe ser reconocida inmediatamente como un gasto.</a:t>
            </a:r>
          </a:p>
        </p:txBody>
      </p:sp>
      <p:sp>
        <p:nvSpPr>
          <p:cNvPr id="10" name="Rectángulo 9">
            <a:extLst>
              <a:ext uri="{FF2B5EF4-FFF2-40B4-BE49-F238E27FC236}">
                <a16:creationId xmlns:a16="http://schemas.microsoft.com/office/drawing/2014/main" id="{D355EF52-BABF-4262-9262-10B710646FEA}"/>
              </a:ext>
            </a:extLst>
          </p:cNvPr>
          <p:cNvSpPr/>
          <p:nvPr/>
        </p:nvSpPr>
        <p:spPr>
          <a:xfrm>
            <a:off x="377371" y="227268"/>
            <a:ext cx="3978443" cy="787067"/>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PE" sz="6000" b="1" dirty="0">
                <a:ln w="0"/>
                <a:solidFill>
                  <a:schemeClr val="tx1"/>
                </a:solidFill>
                <a:effectLst>
                  <a:outerShdw blurRad="38100" dist="19050" dir="2700000" algn="tl" rotWithShape="0">
                    <a:schemeClr val="dk1">
                      <a:alpha val="40000"/>
                    </a:schemeClr>
                  </a:outerShdw>
                </a:effectLst>
              </a:rPr>
              <a:t>NIC 11</a:t>
            </a:r>
          </a:p>
        </p:txBody>
      </p:sp>
      <p:sp>
        <p:nvSpPr>
          <p:cNvPr id="11" name="Rectángulo 10"/>
          <p:cNvSpPr/>
          <p:nvPr/>
        </p:nvSpPr>
        <p:spPr>
          <a:xfrm>
            <a:off x="130629" y="1170100"/>
            <a:ext cx="11596914" cy="1261884"/>
          </a:xfrm>
          <a:prstGeom prst="rect">
            <a:avLst/>
          </a:prstGeom>
        </p:spPr>
        <p:txBody>
          <a:bodyPr wrap="square">
            <a:spAutoFit/>
          </a:bodyPr>
          <a:lstStyle/>
          <a:p>
            <a:r>
              <a:rPr lang="es-PE" sz="3800" b="1" dirty="0">
                <a:latin typeface="+mj-lt"/>
              </a:rPr>
              <a:t>¿En qué momento se debe hacer el Reconocimiento de  ingresos de actividades ordinarias  y Gastos  del contrato?</a:t>
            </a:r>
          </a:p>
        </p:txBody>
      </p:sp>
      <p:sp>
        <p:nvSpPr>
          <p:cNvPr id="12" name="Rectángulo 11"/>
          <p:cNvSpPr/>
          <p:nvPr/>
        </p:nvSpPr>
        <p:spPr>
          <a:xfrm>
            <a:off x="377371" y="2743513"/>
            <a:ext cx="11103430" cy="2400657"/>
          </a:xfrm>
          <a:prstGeom prst="rect">
            <a:avLst/>
          </a:prstGeom>
        </p:spPr>
        <p:txBody>
          <a:bodyPr wrap="square">
            <a:spAutoFit/>
          </a:bodyPr>
          <a:lstStyle/>
          <a:p>
            <a:pPr marL="457200" indent="-457200" algn="just">
              <a:buFont typeface="+mj-lt"/>
              <a:buAutoNum type="arabicPeriod"/>
            </a:pPr>
            <a:r>
              <a:rPr lang="es-PE" sz="2500" dirty="0"/>
              <a:t>Resultado de un contrato de construcción puede ser estimado con un suficiente fiabilidad.</a:t>
            </a:r>
          </a:p>
          <a:p>
            <a:pPr marL="457200" indent="-457200" algn="just">
              <a:buFont typeface="+mj-lt"/>
              <a:buAutoNum type="arabicPeriod"/>
            </a:pPr>
            <a:r>
              <a:rPr lang="es-PE" sz="2500" dirty="0"/>
              <a:t>Los ingresos de actividades ordinarios y los costos asociados con el mismo deben ser reconocidos como ingreso de actividades ordinarios.</a:t>
            </a:r>
          </a:p>
          <a:p>
            <a:pPr marL="457200" indent="-457200" algn="just">
              <a:buFont typeface="+mj-lt"/>
              <a:buAutoNum type="arabicPeriod"/>
            </a:pPr>
            <a:r>
              <a:rPr lang="es-PE" sz="2500" dirty="0"/>
              <a:t>Gastos respectivamente, con referencia al estado de realización de la actividad producto por el contrato al final del periodo sobre el que se informa. </a:t>
            </a:r>
          </a:p>
        </p:txBody>
      </p:sp>
    </p:spTree>
    <p:extLst>
      <p:ext uri="{BB962C8B-B14F-4D97-AF65-F5344CB8AC3E}">
        <p14:creationId xmlns:p14="http://schemas.microsoft.com/office/powerpoint/2010/main" val="1566686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355EF52-BABF-4262-9262-10B710646FEA}"/>
              </a:ext>
            </a:extLst>
          </p:cNvPr>
          <p:cNvSpPr/>
          <p:nvPr/>
        </p:nvSpPr>
        <p:spPr>
          <a:xfrm>
            <a:off x="464233" y="293293"/>
            <a:ext cx="3978443" cy="787067"/>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PE" sz="6000" b="1" dirty="0">
                <a:ln w="0"/>
                <a:solidFill>
                  <a:schemeClr val="tx1"/>
                </a:solidFill>
                <a:effectLst>
                  <a:outerShdw blurRad="38100" dist="19050" dir="2700000" algn="tl" rotWithShape="0">
                    <a:schemeClr val="dk1">
                      <a:alpha val="40000"/>
                    </a:schemeClr>
                  </a:outerShdw>
                </a:effectLst>
              </a:rPr>
              <a:t>NIC 11</a:t>
            </a:r>
          </a:p>
        </p:txBody>
      </p:sp>
      <p:sp>
        <p:nvSpPr>
          <p:cNvPr id="2" name="Rectángulo 1"/>
          <p:cNvSpPr/>
          <p:nvPr/>
        </p:nvSpPr>
        <p:spPr>
          <a:xfrm>
            <a:off x="304798" y="1407665"/>
            <a:ext cx="11234058" cy="1846659"/>
          </a:xfrm>
          <a:prstGeom prst="rect">
            <a:avLst/>
          </a:prstGeom>
        </p:spPr>
        <p:txBody>
          <a:bodyPr wrap="square">
            <a:spAutoFit/>
          </a:bodyPr>
          <a:lstStyle/>
          <a:p>
            <a:pPr algn="just"/>
            <a:r>
              <a:rPr lang="es-PE" sz="3800" b="1" dirty="0">
                <a:latin typeface="+mj-lt"/>
              </a:rPr>
              <a:t>¿En qué momento se debe hacer el  Reconocimiento de  ingresos de actividades ordinarias  y Gastos  del contrato, en caso de precio fijo?</a:t>
            </a:r>
          </a:p>
        </p:txBody>
      </p:sp>
      <p:sp>
        <p:nvSpPr>
          <p:cNvPr id="3" name="Rectángulo 2"/>
          <p:cNvSpPr/>
          <p:nvPr/>
        </p:nvSpPr>
        <p:spPr>
          <a:xfrm>
            <a:off x="304798" y="3385795"/>
            <a:ext cx="11234058" cy="2785378"/>
          </a:xfrm>
          <a:prstGeom prst="rect">
            <a:avLst/>
          </a:prstGeom>
        </p:spPr>
        <p:txBody>
          <a:bodyPr wrap="square">
            <a:spAutoFit/>
          </a:bodyPr>
          <a:lstStyle/>
          <a:p>
            <a:pPr marL="285750" indent="-285750">
              <a:buFont typeface="Arial" panose="020B0604020202020204" pitchFamily="34" charset="0"/>
              <a:buChar char="•"/>
            </a:pPr>
            <a:r>
              <a:rPr lang="es-PE" sz="2500" dirty="0"/>
              <a:t>Los ingresos de actividades ordinarios totales del contrato pueden medirse con fiabilidad.</a:t>
            </a:r>
          </a:p>
          <a:p>
            <a:pPr marL="285750" indent="-285750">
              <a:buFont typeface="Arial" panose="020B0604020202020204" pitchFamily="34" charset="0"/>
              <a:buChar char="•"/>
            </a:pPr>
            <a:r>
              <a:rPr lang="es-PE" sz="2500" dirty="0"/>
              <a:t>Es probable que la entidad obtenga los beneficios económicos derivados del contrato.</a:t>
            </a:r>
          </a:p>
          <a:p>
            <a:pPr marL="285750" indent="-285750">
              <a:buFont typeface="Arial" panose="020B0604020202020204" pitchFamily="34" charset="0"/>
              <a:buChar char="•"/>
            </a:pPr>
            <a:r>
              <a:rPr lang="es-PE" sz="2500" dirty="0"/>
              <a:t>Tanto los costos que faltan para la terminación del contrato como el grado de realización ,al final del periodo sobre el que se informa, pueden ser medido con fiabilidad</a:t>
            </a:r>
          </a:p>
        </p:txBody>
      </p:sp>
    </p:spTree>
    <p:extLst>
      <p:ext uri="{BB962C8B-B14F-4D97-AF65-F5344CB8AC3E}">
        <p14:creationId xmlns:p14="http://schemas.microsoft.com/office/powerpoint/2010/main" val="1696128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355EF52-BABF-4262-9262-10B710646FEA}"/>
              </a:ext>
            </a:extLst>
          </p:cNvPr>
          <p:cNvSpPr/>
          <p:nvPr/>
        </p:nvSpPr>
        <p:spPr>
          <a:xfrm>
            <a:off x="290284" y="350578"/>
            <a:ext cx="3978443" cy="787067"/>
          </a:xfrm>
          <a:prstGeom prst="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PE" sz="6000" b="1" dirty="0">
                <a:ln w="0"/>
                <a:solidFill>
                  <a:schemeClr val="tx1"/>
                </a:solidFill>
                <a:effectLst>
                  <a:outerShdw blurRad="38100" dist="19050" dir="2700000" algn="tl" rotWithShape="0">
                    <a:schemeClr val="dk1">
                      <a:alpha val="40000"/>
                    </a:schemeClr>
                  </a:outerShdw>
                </a:effectLst>
              </a:rPr>
              <a:t>NIC 11</a:t>
            </a:r>
          </a:p>
        </p:txBody>
      </p:sp>
      <p:sp>
        <p:nvSpPr>
          <p:cNvPr id="4" name="Rectángulo 3"/>
          <p:cNvSpPr/>
          <p:nvPr/>
        </p:nvSpPr>
        <p:spPr>
          <a:xfrm>
            <a:off x="174171" y="1269164"/>
            <a:ext cx="11524344" cy="1846659"/>
          </a:xfrm>
          <a:prstGeom prst="rect">
            <a:avLst/>
          </a:prstGeom>
        </p:spPr>
        <p:txBody>
          <a:bodyPr wrap="square">
            <a:spAutoFit/>
          </a:bodyPr>
          <a:lstStyle/>
          <a:p>
            <a:pPr algn="just"/>
            <a:r>
              <a:rPr lang="es-PE" sz="3800" b="1" dirty="0">
                <a:latin typeface="+mj-lt"/>
              </a:rPr>
              <a:t>¿En qué momento se debe hacer el  Reconocimiento de  ingresos de actividades ordinarias  y Gastos  del contrato, en caso de un contrato de margen sobre el costo ?</a:t>
            </a:r>
          </a:p>
        </p:txBody>
      </p:sp>
      <p:sp>
        <p:nvSpPr>
          <p:cNvPr id="5" name="Rectángulo 4"/>
          <p:cNvSpPr/>
          <p:nvPr/>
        </p:nvSpPr>
        <p:spPr>
          <a:xfrm>
            <a:off x="290284" y="3227365"/>
            <a:ext cx="11059887" cy="2492990"/>
          </a:xfrm>
          <a:prstGeom prst="rect">
            <a:avLst/>
          </a:prstGeom>
        </p:spPr>
        <p:txBody>
          <a:bodyPr wrap="square">
            <a:spAutoFit/>
          </a:bodyPr>
          <a:lstStyle/>
          <a:p>
            <a:pPr marL="285750" indent="-285750">
              <a:lnSpc>
                <a:spcPct val="150000"/>
              </a:lnSpc>
              <a:buFont typeface="Arial" panose="020B0604020202020204" pitchFamily="34" charset="0"/>
              <a:buChar char="•"/>
            </a:pPr>
            <a:r>
              <a:rPr lang="es-PE" sz="2600" dirty="0"/>
              <a:t>Es probable que la entidad </a:t>
            </a:r>
            <a:r>
              <a:rPr lang="es-PE" sz="2600" u="sng" dirty="0"/>
              <a:t>obtenga los beneficios económicos derivados del contrato</a:t>
            </a:r>
          </a:p>
          <a:p>
            <a:pPr marL="285750" indent="-285750">
              <a:lnSpc>
                <a:spcPct val="150000"/>
              </a:lnSpc>
              <a:buFont typeface="Arial" panose="020B0604020202020204" pitchFamily="34" charset="0"/>
              <a:buChar char="•"/>
            </a:pPr>
            <a:r>
              <a:rPr lang="es-PE" sz="2600" dirty="0"/>
              <a:t>Los </a:t>
            </a:r>
            <a:r>
              <a:rPr lang="es-PE" sz="2600" u="sng" dirty="0"/>
              <a:t>costos atribuibles </a:t>
            </a:r>
            <a:r>
              <a:rPr lang="es-PE" sz="2600" dirty="0"/>
              <a:t>al contrato, sean o no específicamente </a:t>
            </a:r>
            <a:r>
              <a:rPr lang="es-PE" sz="2600" u="sng" dirty="0"/>
              <a:t>reembolsables</a:t>
            </a:r>
            <a:r>
              <a:rPr lang="es-PE" sz="2600" dirty="0"/>
              <a:t>, pueden ser claramente identificados y medidos de forma fiable. </a:t>
            </a:r>
          </a:p>
        </p:txBody>
      </p:sp>
    </p:spTree>
    <p:extLst>
      <p:ext uri="{BB962C8B-B14F-4D97-AF65-F5344CB8AC3E}">
        <p14:creationId xmlns:p14="http://schemas.microsoft.com/office/powerpoint/2010/main" val="1767771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04800" y="1212333"/>
            <a:ext cx="9052736" cy="769441"/>
          </a:xfrm>
          <a:prstGeom prst="rect">
            <a:avLst/>
          </a:prstGeom>
        </p:spPr>
        <p:txBody>
          <a:bodyPr wrap="none">
            <a:spAutoFit/>
          </a:bodyPr>
          <a:lstStyle/>
          <a:p>
            <a:pPr algn="ctr"/>
            <a:r>
              <a:rPr lang="es-PE" sz="4400" b="1" dirty="0">
                <a:latin typeface="+mj-lt"/>
              </a:rPr>
              <a:t>Método del porcentaje de terminación</a:t>
            </a:r>
          </a:p>
        </p:txBody>
      </p:sp>
      <p:sp>
        <p:nvSpPr>
          <p:cNvPr id="5" name="Rectángulo 4"/>
          <p:cNvSpPr/>
          <p:nvPr/>
        </p:nvSpPr>
        <p:spPr>
          <a:xfrm>
            <a:off x="551542" y="2363152"/>
            <a:ext cx="10769601" cy="2977738"/>
          </a:xfrm>
          <a:prstGeom prst="rect">
            <a:avLst/>
          </a:prstGeom>
        </p:spPr>
        <p:txBody>
          <a:bodyPr wrap="square">
            <a:spAutoFit/>
          </a:bodyPr>
          <a:lstStyle/>
          <a:p>
            <a:pPr algn="just">
              <a:lnSpc>
                <a:spcPct val="150000"/>
              </a:lnSpc>
            </a:pPr>
            <a:r>
              <a:rPr lang="es-PE" sz="2500" dirty="0"/>
              <a:t>Los </a:t>
            </a:r>
            <a:r>
              <a:rPr lang="es-PE" sz="2500" b="1" u="sng" dirty="0"/>
              <a:t>ingresos</a:t>
            </a:r>
            <a:r>
              <a:rPr lang="es-PE" sz="2500" dirty="0"/>
              <a:t> derivados del contrato se </a:t>
            </a:r>
            <a:r>
              <a:rPr lang="es-PE" sz="2500" b="1" u="sng" dirty="0"/>
              <a:t>comparan </a:t>
            </a:r>
            <a:r>
              <a:rPr lang="es-PE" sz="2500" dirty="0"/>
              <a:t>con los </a:t>
            </a:r>
            <a:r>
              <a:rPr lang="es-PE" sz="2500" b="1" u="sng" dirty="0"/>
              <a:t>costos </a:t>
            </a:r>
            <a:r>
              <a:rPr lang="es-PE" sz="2500" dirty="0"/>
              <a:t>del mismo incurridos en la </a:t>
            </a:r>
            <a:r>
              <a:rPr lang="es-PE" sz="2500" b="1" u="sng" dirty="0"/>
              <a:t>consecución del grado de realización </a:t>
            </a:r>
            <a:r>
              <a:rPr lang="es-PE" sz="2500" dirty="0"/>
              <a:t>en que se encuentre, con lo que se </a:t>
            </a:r>
            <a:r>
              <a:rPr lang="es-PE" sz="2500" b="1" u="sng" dirty="0"/>
              <a:t>revelará el importe</a:t>
            </a:r>
            <a:r>
              <a:rPr lang="es-PE" sz="2500" dirty="0"/>
              <a:t> de los ingresos de actividades ordinarias, de los gastos y de las ganancias que  pueden ser atribuidas a la porción del contrato ya ejecutado.</a:t>
            </a:r>
          </a:p>
        </p:txBody>
      </p:sp>
    </p:spTree>
    <p:extLst>
      <p:ext uri="{BB962C8B-B14F-4D97-AF65-F5344CB8AC3E}">
        <p14:creationId xmlns:p14="http://schemas.microsoft.com/office/powerpoint/2010/main" val="2197641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AD3E757-9D7B-4C5D-AF5B-F59AADDCB34C}"/>
              </a:ext>
            </a:extLst>
          </p:cNvPr>
          <p:cNvPicPr>
            <a:picLocks noChangeAspect="1"/>
          </p:cNvPicPr>
          <p:nvPr/>
        </p:nvPicPr>
        <p:blipFill rotWithShape="1">
          <a:blip r:embed="rId2"/>
          <a:srcRect l="15000" t="30909" r="15652" b="12498"/>
          <a:stretch/>
        </p:blipFill>
        <p:spPr>
          <a:xfrm>
            <a:off x="-1" y="-1"/>
            <a:ext cx="12192001" cy="6858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9776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45846" y="385020"/>
            <a:ext cx="3227167" cy="769441"/>
          </a:xfrm>
          <a:prstGeom prst="rect">
            <a:avLst/>
          </a:prstGeom>
        </p:spPr>
        <p:txBody>
          <a:bodyPr wrap="none">
            <a:spAutoFit/>
          </a:bodyPr>
          <a:lstStyle/>
          <a:p>
            <a:pPr algn="ctr"/>
            <a:r>
              <a:rPr lang="es-PE" sz="4400" b="1" dirty="0">
                <a:latin typeface="+mj-lt"/>
              </a:rPr>
              <a:t>Conclusiones </a:t>
            </a:r>
          </a:p>
        </p:txBody>
      </p:sp>
      <p:sp>
        <p:nvSpPr>
          <p:cNvPr id="5" name="Rectángulo 4"/>
          <p:cNvSpPr/>
          <p:nvPr/>
        </p:nvSpPr>
        <p:spPr>
          <a:xfrm>
            <a:off x="345846" y="1154461"/>
            <a:ext cx="11178497" cy="5877506"/>
          </a:xfrm>
          <a:prstGeom prst="rect">
            <a:avLst/>
          </a:prstGeom>
        </p:spPr>
        <p:txBody>
          <a:bodyPr wrap="square">
            <a:spAutoFit/>
          </a:bodyPr>
          <a:lstStyle/>
          <a:p>
            <a:pPr marL="285750" indent="-285750" algn="just">
              <a:lnSpc>
                <a:spcPct val="150000"/>
              </a:lnSpc>
              <a:buFont typeface="Wingdings" panose="05000000000000000000" pitchFamily="2" charset="2"/>
              <a:buChar char="§"/>
            </a:pPr>
            <a:r>
              <a:rPr lang="es-PE" sz="2300" dirty="0"/>
              <a:t>El uso de la NIC11 Contratos de construcción ,admitirá aplicar un adecuado razonamiento en el registro de las operaciones, lo que conlleva a que los encargados de las empresas constructoras puedan evaluar la gestión y determinar la utilidad real de las construcciones.</a:t>
            </a:r>
          </a:p>
          <a:p>
            <a:pPr marL="285750" indent="-285750" algn="just">
              <a:lnSpc>
                <a:spcPct val="150000"/>
              </a:lnSpc>
              <a:buFont typeface="Wingdings" panose="05000000000000000000" pitchFamily="2" charset="2"/>
              <a:buChar char="§"/>
            </a:pPr>
            <a:r>
              <a:rPr lang="es-PE" sz="2300" dirty="0"/>
              <a:t>Tanto los ingresos y los gastos en las empresa constructoras son registrados en el momento que se recibe el dinero y no consideran el tiempo de duración de la obra lo que origina que en un primer momento tengan ganancias que no están relacionadas con los gastos, la NIC 11 establece que los ingresos ordinarios deben ser reconocidos de acuerdo a los avances de  obra utilizando el método del porcentaje, lo que permite llevar una gestión adecuada en la entidad</a:t>
            </a:r>
            <a:endParaRPr lang="en-US" sz="2300" dirty="0"/>
          </a:p>
          <a:p>
            <a:pPr marL="285750" indent="-285750" algn="just">
              <a:lnSpc>
                <a:spcPct val="150000"/>
              </a:lnSpc>
              <a:buFont typeface="Wingdings" panose="05000000000000000000" pitchFamily="2" charset="2"/>
              <a:buChar char="§"/>
            </a:pPr>
            <a:endParaRPr lang="en-US" sz="2300" dirty="0"/>
          </a:p>
        </p:txBody>
      </p:sp>
    </p:spTree>
    <p:extLst>
      <p:ext uri="{BB962C8B-B14F-4D97-AF65-F5344CB8AC3E}">
        <p14:creationId xmlns:p14="http://schemas.microsoft.com/office/powerpoint/2010/main" val="1350368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06535" y="1488105"/>
            <a:ext cx="3741216" cy="769441"/>
          </a:xfrm>
          <a:prstGeom prst="rect">
            <a:avLst/>
          </a:prstGeom>
        </p:spPr>
        <p:txBody>
          <a:bodyPr wrap="none">
            <a:spAutoFit/>
          </a:bodyPr>
          <a:lstStyle/>
          <a:p>
            <a:pPr algn="ctr"/>
            <a:r>
              <a:rPr lang="es-PE" sz="4400" b="1" dirty="0">
                <a:latin typeface="+mj-lt"/>
              </a:rPr>
              <a:t>Recomendación</a:t>
            </a:r>
            <a:endParaRPr lang="en-US" sz="4400" b="1" dirty="0">
              <a:latin typeface="+mj-lt"/>
            </a:endParaRPr>
          </a:p>
        </p:txBody>
      </p:sp>
      <p:sp>
        <p:nvSpPr>
          <p:cNvPr id="6" name="Rectángulo 5"/>
          <p:cNvSpPr/>
          <p:nvPr/>
        </p:nvSpPr>
        <p:spPr>
          <a:xfrm>
            <a:off x="306535" y="2429079"/>
            <a:ext cx="11174265" cy="2400657"/>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es-PE" sz="2500" dirty="0"/>
              <a:t>Las empresas constructoras antes de firmar los contratos deben realizar una planificación de las obras que van a realizar, considerando todas las especificaciones técnicas, lo que permitirá una distribución de tareas adecuadas y cumplimiento de plazos.</a:t>
            </a:r>
            <a:endParaRPr lang="en-US" sz="2500" dirty="0"/>
          </a:p>
        </p:txBody>
      </p:sp>
    </p:spTree>
    <p:extLst>
      <p:ext uri="{BB962C8B-B14F-4D97-AF65-F5344CB8AC3E}">
        <p14:creationId xmlns:p14="http://schemas.microsoft.com/office/powerpoint/2010/main" val="2704663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243B4-0970-4262-9AA5-972361800BFE}"/>
              </a:ext>
            </a:extLst>
          </p:cNvPr>
          <p:cNvSpPr>
            <a:spLocks noGrp="1"/>
          </p:cNvSpPr>
          <p:nvPr>
            <p:ph type="ctrTitle"/>
          </p:nvPr>
        </p:nvSpPr>
        <p:spPr>
          <a:xfrm>
            <a:off x="1524000" y="1998718"/>
            <a:ext cx="9144000" cy="2387600"/>
          </a:xfrm>
        </p:spPr>
        <p:txBody>
          <a:bodyPr>
            <a:normAutofit/>
          </a:bodyPr>
          <a:lstStyle/>
          <a:p>
            <a:r>
              <a:rPr lang="es-MX" sz="6400" b="1" dirty="0">
                <a:effectLst>
                  <a:outerShdw blurRad="50800" dist="101600" dir="2700000" algn="tl" rotWithShape="0">
                    <a:srgbClr val="00F3B5"/>
                  </a:outerShdw>
                </a:effectLst>
                <a:latin typeface="Prompt" panose="00000500000000000000" pitchFamily="2" charset="-34"/>
                <a:cs typeface="Prompt" panose="00000500000000000000" pitchFamily="2" charset="-34"/>
              </a:rPr>
              <a:t>MUCHAS GRACIAS POR SU ATENCIÓN</a:t>
            </a:r>
            <a:endParaRPr lang="es-PE" sz="6400" b="1" dirty="0">
              <a:effectLst>
                <a:outerShdw blurRad="50800" dist="101600" dir="2700000" algn="tl" rotWithShape="0">
                  <a:srgbClr val="00F3B5"/>
                </a:outerShdw>
              </a:effectLst>
              <a:latin typeface="Prompt" panose="00000500000000000000" pitchFamily="2" charset="-34"/>
              <a:cs typeface="Prompt" panose="00000500000000000000" pitchFamily="2" charset="-34"/>
            </a:endParaRPr>
          </a:p>
        </p:txBody>
      </p:sp>
    </p:spTree>
    <p:extLst>
      <p:ext uri="{BB962C8B-B14F-4D97-AF65-F5344CB8AC3E}">
        <p14:creationId xmlns:p14="http://schemas.microsoft.com/office/powerpoint/2010/main" val="2907053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Contabilidad financiera</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4973565"/>
          </a:xfrm>
        </p:spPr>
        <p:txBody>
          <a:bodyPr>
            <a:normAutofit fontScale="85000" lnSpcReduction="10000"/>
          </a:bodyPr>
          <a:lstStyle/>
          <a:p>
            <a:pPr marL="0" indent="0" algn="just">
              <a:lnSpc>
                <a:spcPct val="120000"/>
              </a:lnSpc>
              <a:buNone/>
            </a:pPr>
            <a:r>
              <a:rPr lang="es-MX" sz="3400" b="1" dirty="0"/>
              <a:t>Objetivos</a:t>
            </a:r>
          </a:p>
          <a:p>
            <a:pPr marL="0" indent="0" algn="just">
              <a:lnSpc>
                <a:spcPct val="120000"/>
              </a:lnSpc>
              <a:buNone/>
            </a:pPr>
            <a:r>
              <a:rPr lang="es-MX" sz="3000" dirty="0"/>
              <a:t>Tiene dos objetivos principales, dependiendo del usuario de la información:</a:t>
            </a:r>
          </a:p>
          <a:p>
            <a:pPr marL="0" indent="0" algn="just">
              <a:lnSpc>
                <a:spcPct val="120000"/>
              </a:lnSpc>
              <a:buNone/>
            </a:pPr>
            <a:r>
              <a:rPr lang="es-MX" sz="3000" b="1" dirty="0"/>
              <a:t>Interno: </a:t>
            </a:r>
            <a:r>
              <a:rPr lang="es-MX" sz="3000" dirty="0"/>
              <a:t>Entrega información valiosa acerca de la posición financiera de la empresa lo que permite evaluar los resultados de las decisiones que han sido adoptadas en el pasado. Así, introduce cambios y/o propone nuevas estrategias para planificar a futuro.</a:t>
            </a:r>
          </a:p>
          <a:p>
            <a:pPr marL="0" indent="0" algn="just">
              <a:lnSpc>
                <a:spcPct val="120000"/>
              </a:lnSpc>
              <a:buNone/>
            </a:pPr>
            <a:r>
              <a:rPr lang="es-MX" sz="3000" b="1" dirty="0"/>
              <a:t>Externo: </a:t>
            </a:r>
            <a:r>
              <a:rPr lang="es-MX" sz="3000" dirty="0"/>
              <a:t>Informa sobre la situación financiera de una empresa lo que facilita hacer comparaciones y atraer a posibles inversionistas. La contabilidad financiera también facilita el control y fiscalización por parte de las autoridades relevantes.</a:t>
            </a:r>
          </a:p>
        </p:txBody>
      </p:sp>
    </p:spTree>
    <p:extLst>
      <p:ext uri="{BB962C8B-B14F-4D97-AF65-F5344CB8AC3E}">
        <p14:creationId xmlns:p14="http://schemas.microsoft.com/office/powerpoint/2010/main" val="272142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Contabilidad financiera</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4973565"/>
          </a:xfrm>
        </p:spPr>
        <p:txBody>
          <a:bodyPr>
            <a:normAutofit fontScale="92500"/>
          </a:bodyPr>
          <a:lstStyle/>
          <a:p>
            <a:pPr marL="0" indent="0" algn="just">
              <a:lnSpc>
                <a:spcPct val="120000"/>
              </a:lnSpc>
              <a:buNone/>
            </a:pPr>
            <a:r>
              <a:rPr lang="es-MX" sz="3400" b="1" dirty="0"/>
              <a:t>Características</a:t>
            </a:r>
          </a:p>
          <a:p>
            <a:pPr algn="just">
              <a:lnSpc>
                <a:spcPct val="120000"/>
              </a:lnSpc>
            </a:pPr>
            <a:r>
              <a:rPr lang="es-MX" sz="3000" dirty="0"/>
              <a:t>Registra de manera ordenada las actividades de la empresa.</a:t>
            </a:r>
          </a:p>
          <a:p>
            <a:pPr algn="just">
              <a:lnSpc>
                <a:spcPct val="120000"/>
              </a:lnSpc>
            </a:pPr>
            <a:r>
              <a:rPr lang="es-MX" sz="3000" dirty="0"/>
              <a:t>Permite tener un registro histórico de la evolución de la empresa.</a:t>
            </a:r>
          </a:p>
          <a:p>
            <a:pPr algn="just">
              <a:lnSpc>
                <a:spcPct val="120000"/>
              </a:lnSpc>
            </a:pPr>
            <a:r>
              <a:rPr lang="es-MX" sz="3000" dirty="0"/>
              <a:t>Es un lenguaje de común entendimiento en el área de los negocios e inversiones.</a:t>
            </a:r>
          </a:p>
          <a:p>
            <a:pPr algn="just">
              <a:lnSpc>
                <a:spcPct val="120000"/>
              </a:lnSpc>
            </a:pPr>
            <a:r>
              <a:rPr lang="es-MX" sz="3000" dirty="0"/>
              <a:t>Se basa en reglas, normas y principios comúnmente aceptados.</a:t>
            </a:r>
          </a:p>
          <a:p>
            <a:pPr algn="just">
              <a:lnSpc>
                <a:spcPct val="120000"/>
              </a:lnSpc>
            </a:pPr>
            <a:r>
              <a:rPr lang="es-MX" sz="3000" dirty="0"/>
              <a:t>En la mayoría de los países es de carácter obligatorio (al menos para las empresas que alcanzan cierto tamaño mínimo).</a:t>
            </a:r>
          </a:p>
        </p:txBody>
      </p:sp>
    </p:spTree>
    <p:extLst>
      <p:ext uri="{BB962C8B-B14F-4D97-AF65-F5344CB8AC3E}">
        <p14:creationId xmlns:p14="http://schemas.microsoft.com/office/powerpoint/2010/main" val="3052960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Contabilidad financiera</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4973565"/>
          </a:xfrm>
        </p:spPr>
        <p:txBody>
          <a:bodyPr>
            <a:normAutofit lnSpcReduction="10000"/>
          </a:bodyPr>
          <a:lstStyle/>
          <a:p>
            <a:pPr marL="0" indent="0" algn="just">
              <a:lnSpc>
                <a:spcPct val="120000"/>
              </a:lnSpc>
              <a:buNone/>
            </a:pPr>
            <a:r>
              <a:rPr lang="es-MX" sz="3400" b="1" dirty="0"/>
              <a:t>Elementos básicos</a:t>
            </a:r>
          </a:p>
          <a:p>
            <a:pPr algn="just">
              <a:lnSpc>
                <a:spcPct val="120000"/>
              </a:lnSpc>
            </a:pPr>
            <a:r>
              <a:rPr lang="es-MX" sz="3000" dirty="0"/>
              <a:t>La contabilidad financiera se basa en un sistema ordenado en donde la unidad básica es una cuenta. Esta presenta una forma de T, con dos columnas en donde se anotan los movimientos (ingresos y egresos) del período bajo análisis.</a:t>
            </a:r>
          </a:p>
          <a:p>
            <a:pPr algn="just">
              <a:lnSpc>
                <a:spcPct val="120000"/>
              </a:lnSpc>
            </a:pPr>
            <a:r>
              <a:rPr lang="es-MX" sz="3000" dirty="0"/>
              <a:t>La columna a la derecha se llama “Haber” y la columna de la izquierda se llama “Debe”. Una misma transacción se puede anotar tanto al Debe como al Haber dependiendo de qué representa exactamente en la cuenta que estamos observando.</a:t>
            </a:r>
          </a:p>
        </p:txBody>
      </p:sp>
    </p:spTree>
    <p:extLst>
      <p:ext uri="{BB962C8B-B14F-4D97-AF65-F5344CB8AC3E}">
        <p14:creationId xmlns:p14="http://schemas.microsoft.com/office/powerpoint/2010/main" val="36870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Contabilidad financiera</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4973565"/>
          </a:xfrm>
        </p:spPr>
        <p:txBody>
          <a:bodyPr>
            <a:normAutofit fontScale="85000" lnSpcReduction="10000"/>
          </a:bodyPr>
          <a:lstStyle/>
          <a:p>
            <a:pPr marL="0" indent="0" algn="just">
              <a:lnSpc>
                <a:spcPct val="120000"/>
              </a:lnSpc>
              <a:buNone/>
            </a:pPr>
            <a:r>
              <a:rPr lang="es-MX" sz="3400" b="1" dirty="0"/>
              <a:t>Elementos básicos</a:t>
            </a:r>
          </a:p>
          <a:p>
            <a:pPr marL="0" indent="0" algn="just">
              <a:lnSpc>
                <a:spcPct val="120000"/>
              </a:lnSpc>
              <a:spcBef>
                <a:spcPts val="0"/>
              </a:spcBef>
              <a:spcAft>
                <a:spcPts val="1200"/>
              </a:spcAft>
              <a:buNone/>
            </a:pPr>
            <a:r>
              <a:rPr lang="es-MX" sz="3000" dirty="0"/>
              <a:t>Los Estados Financieros Básicos son el producto final del  sistema contable y están preparados con base en los principios  de la contabilidad.</a:t>
            </a:r>
          </a:p>
          <a:p>
            <a:pPr marL="0" indent="0" algn="just">
              <a:lnSpc>
                <a:spcPct val="120000"/>
              </a:lnSpc>
              <a:spcBef>
                <a:spcPts val="0"/>
              </a:spcBef>
              <a:spcAft>
                <a:spcPts val="1200"/>
              </a:spcAft>
              <a:buNone/>
            </a:pPr>
            <a:r>
              <a:rPr lang="es-MX" sz="3000" dirty="0"/>
              <a:t>Cada uno constituye un reporte especializado sobre ciertos  aspectos de la empresa.</a:t>
            </a:r>
          </a:p>
          <a:p>
            <a:pPr marL="514350" indent="-514350" algn="just">
              <a:lnSpc>
                <a:spcPct val="120000"/>
              </a:lnSpc>
              <a:buFont typeface="+mj-lt"/>
              <a:buAutoNum type="arabicPeriod"/>
            </a:pPr>
            <a:r>
              <a:rPr lang="es-MX" sz="3000" dirty="0"/>
              <a:t>Balance General o Estado de Situación Financiera</a:t>
            </a:r>
          </a:p>
          <a:p>
            <a:pPr marL="514350" indent="-514350" algn="just">
              <a:lnSpc>
                <a:spcPct val="120000"/>
              </a:lnSpc>
              <a:buFont typeface="+mj-lt"/>
              <a:buAutoNum type="arabicPeriod"/>
            </a:pPr>
            <a:r>
              <a:rPr lang="es-MX" sz="3000" dirty="0"/>
              <a:t>Estado de Resultados o de Rendimientos Económicos.</a:t>
            </a:r>
          </a:p>
          <a:p>
            <a:pPr marL="514350" indent="-514350" algn="just">
              <a:lnSpc>
                <a:spcPct val="120000"/>
              </a:lnSpc>
              <a:buFont typeface="+mj-lt"/>
              <a:buAutoNum type="arabicPeriod"/>
            </a:pPr>
            <a:r>
              <a:rPr lang="es-MX" sz="3000" dirty="0"/>
              <a:t>Estado de Flujos de Efectivo.</a:t>
            </a:r>
          </a:p>
          <a:p>
            <a:pPr marL="514350" indent="-514350" algn="just">
              <a:lnSpc>
                <a:spcPct val="120000"/>
              </a:lnSpc>
              <a:buFont typeface="+mj-lt"/>
              <a:buAutoNum type="arabicPeriod"/>
            </a:pPr>
            <a:r>
              <a:rPr lang="es-MX" sz="3000" dirty="0"/>
              <a:t>Estado de Cambios al Patrimonio.</a:t>
            </a:r>
          </a:p>
          <a:p>
            <a:pPr marL="0" indent="0" algn="just">
              <a:lnSpc>
                <a:spcPct val="120000"/>
              </a:lnSpc>
              <a:buNone/>
            </a:pPr>
            <a:endParaRPr lang="es-MX" sz="3000" dirty="0"/>
          </a:p>
        </p:txBody>
      </p:sp>
    </p:spTree>
    <p:extLst>
      <p:ext uri="{BB962C8B-B14F-4D97-AF65-F5344CB8AC3E}">
        <p14:creationId xmlns:p14="http://schemas.microsoft.com/office/powerpoint/2010/main" val="4060073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F30CD-6566-41FF-B552-C8015977FB43}"/>
              </a:ext>
            </a:extLst>
          </p:cNvPr>
          <p:cNvSpPr>
            <a:spLocks noGrp="1"/>
          </p:cNvSpPr>
          <p:nvPr>
            <p:ph type="title"/>
          </p:nvPr>
        </p:nvSpPr>
        <p:spPr>
          <a:xfrm>
            <a:off x="838200" y="365126"/>
            <a:ext cx="7377332" cy="858764"/>
          </a:xfrm>
        </p:spPr>
        <p:txBody>
          <a:bodyPr/>
          <a:lstStyle/>
          <a:p>
            <a:pPr algn="just"/>
            <a:r>
              <a:rPr lang="es-MX" b="1" dirty="0"/>
              <a:t>Estado de Resultados</a:t>
            </a:r>
            <a:endParaRPr lang="es-PE" b="1" dirty="0"/>
          </a:p>
        </p:txBody>
      </p:sp>
      <p:sp>
        <p:nvSpPr>
          <p:cNvPr id="3" name="Marcador de contenido 2">
            <a:extLst>
              <a:ext uri="{FF2B5EF4-FFF2-40B4-BE49-F238E27FC236}">
                <a16:creationId xmlns:a16="http://schemas.microsoft.com/office/drawing/2014/main" id="{196210DC-209E-4392-BE5E-27B1DEB5BA2E}"/>
              </a:ext>
            </a:extLst>
          </p:cNvPr>
          <p:cNvSpPr>
            <a:spLocks noGrp="1"/>
          </p:cNvSpPr>
          <p:nvPr>
            <p:ph idx="1"/>
          </p:nvPr>
        </p:nvSpPr>
        <p:spPr>
          <a:xfrm>
            <a:off x="838200" y="1266094"/>
            <a:ext cx="10331548" cy="4973565"/>
          </a:xfrm>
        </p:spPr>
        <p:txBody>
          <a:bodyPr>
            <a:normAutofit fontScale="92500" lnSpcReduction="20000"/>
          </a:bodyPr>
          <a:lstStyle/>
          <a:p>
            <a:pPr marL="0" indent="0" algn="just">
              <a:lnSpc>
                <a:spcPct val="120000"/>
              </a:lnSpc>
              <a:buNone/>
            </a:pPr>
            <a:r>
              <a:rPr lang="es-MX" sz="3400" b="1" dirty="0"/>
              <a:t>Definición</a:t>
            </a:r>
          </a:p>
          <a:p>
            <a:pPr marL="0" indent="0" algn="just">
              <a:lnSpc>
                <a:spcPct val="120000"/>
              </a:lnSpc>
              <a:spcBef>
                <a:spcPts val="0"/>
              </a:spcBef>
              <a:spcAft>
                <a:spcPts val="1200"/>
              </a:spcAft>
              <a:buNone/>
            </a:pPr>
            <a:r>
              <a:rPr lang="es-MX" sz="3000" dirty="0"/>
              <a:t>El estado de resultados es también conocido como estado de ganancias y pérdidas. Es un reporte financiero que muestra de manera minuciosa la situación de la empresa, es decir, si obtuvo ganancia o pérdidas en el ejercicio de un ciclo contable</a:t>
            </a:r>
          </a:p>
          <a:p>
            <a:pPr marL="0" indent="0" algn="just">
              <a:lnSpc>
                <a:spcPct val="120000"/>
              </a:lnSpc>
              <a:spcBef>
                <a:spcPts val="0"/>
              </a:spcBef>
              <a:spcAft>
                <a:spcPts val="1200"/>
              </a:spcAft>
              <a:buNone/>
            </a:pPr>
            <a:r>
              <a:rPr lang="es-MX" sz="3000" b="1" dirty="0"/>
              <a:t>También es llamado:</a:t>
            </a:r>
          </a:p>
          <a:p>
            <a:pPr algn="just">
              <a:lnSpc>
                <a:spcPct val="120000"/>
              </a:lnSpc>
              <a:spcBef>
                <a:spcPts val="0"/>
              </a:spcBef>
              <a:spcAft>
                <a:spcPts val="1200"/>
              </a:spcAft>
            </a:pPr>
            <a:r>
              <a:rPr lang="es-MX" sz="3000" dirty="0"/>
              <a:t>Estado de ingresos y egresos.</a:t>
            </a:r>
          </a:p>
          <a:p>
            <a:pPr algn="just">
              <a:lnSpc>
                <a:spcPct val="120000"/>
              </a:lnSpc>
              <a:spcBef>
                <a:spcPts val="0"/>
              </a:spcBef>
              <a:spcAft>
                <a:spcPts val="1200"/>
              </a:spcAft>
            </a:pPr>
            <a:r>
              <a:rPr lang="es-MX" sz="3000" dirty="0"/>
              <a:t>Estado de resultados operativos</a:t>
            </a:r>
          </a:p>
          <a:p>
            <a:pPr algn="just">
              <a:lnSpc>
                <a:spcPct val="120000"/>
              </a:lnSpc>
              <a:spcBef>
                <a:spcPts val="0"/>
              </a:spcBef>
              <a:spcAft>
                <a:spcPts val="1200"/>
              </a:spcAft>
            </a:pPr>
            <a:r>
              <a:rPr lang="es-MX" sz="3000" dirty="0"/>
              <a:t>Estado de rendimiento</a:t>
            </a:r>
          </a:p>
        </p:txBody>
      </p:sp>
    </p:spTree>
    <p:extLst>
      <p:ext uri="{BB962C8B-B14F-4D97-AF65-F5344CB8AC3E}">
        <p14:creationId xmlns:p14="http://schemas.microsoft.com/office/powerpoint/2010/main" val="199743955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1649</TotalTime>
  <Words>2846</Words>
  <Application>Microsoft Office PowerPoint</Application>
  <PresentationFormat>Panorámica</PresentationFormat>
  <Paragraphs>230</Paragraphs>
  <Slides>48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48</vt:i4>
      </vt:variant>
    </vt:vector>
  </HeadingPairs>
  <TitlesOfParts>
    <vt:vector size="56" baseType="lpstr">
      <vt:lpstr>Arial</vt:lpstr>
      <vt:lpstr>Calibri</vt:lpstr>
      <vt:lpstr>Calibri Light</vt:lpstr>
      <vt:lpstr>Prompt</vt:lpstr>
      <vt:lpstr>TTE207A1A8t00</vt:lpstr>
      <vt:lpstr>Wingdings</vt:lpstr>
      <vt:lpstr>Wingdings 3</vt:lpstr>
      <vt:lpstr>Tema de Office</vt:lpstr>
      <vt:lpstr>Presentación de PowerPoint</vt:lpstr>
      <vt:lpstr>Presentación de PowerPoint</vt:lpstr>
      <vt:lpstr>Módulo 1</vt:lpstr>
      <vt:lpstr>Contabilidad financiera</vt:lpstr>
      <vt:lpstr>Contabilidad financiera</vt:lpstr>
      <vt:lpstr>Contabilidad financiera</vt:lpstr>
      <vt:lpstr>Contabilidad financiera</vt:lpstr>
      <vt:lpstr>Contabilidad financiera</vt:lpstr>
      <vt:lpstr>Estado de Resultados</vt:lpstr>
      <vt:lpstr>Estado de Resultados</vt:lpstr>
      <vt:lpstr>Estado de Resultados</vt:lpstr>
      <vt:lpstr>Estado de Resultados</vt:lpstr>
      <vt:lpstr>Estado de Resultados</vt:lpstr>
      <vt:lpstr>Estado de Resultados</vt:lpstr>
      <vt:lpstr>Estado de Resultados</vt:lpstr>
      <vt:lpstr>Estado de Resultados</vt:lpstr>
      <vt:lpstr>Estado de Resultados</vt:lpstr>
      <vt:lpstr>Estado de Resultados</vt:lpstr>
      <vt:lpstr>Estado de Resultados</vt:lpstr>
      <vt:lpstr>Estado de Resultados</vt:lpstr>
      <vt:lpstr>Estado de Resultados</vt:lpstr>
      <vt:lpstr>Estado de Resultados</vt:lpstr>
      <vt:lpstr>Norma Internacionales de Contabilidad NIC 1</vt:lpstr>
      <vt:lpstr>Norma Internacionales de Contabilidad NIC 1</vt:lpstr>
      <vt:lpstr>Norma Internacionales de Contabilidad NIC 1</vt:lpstr>
      <vt:lpstr>Norma Internacionales de Contabilidad NIC 1</vt:lpstr>
      <vt:lpstr>Norma Internacionales de Contabilidad NIC 1</vt:lpstr>
      <vt:lpstr>Norma Internacionales de Contabilidad NIC 1</vt:lpstr>
      <vt:lpstr>Norma Internacionales de Contabilidad NIC 1</vt:lpstr>
      <vt:lpstr>Norma Internacionales de Contabilidad NIC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 POR SU ATENCIÓN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Usuario</cp:lastModifiedBy>
  <cp:revision>90</cp:revision>
  <dcterms:created xsi:type="dcterms:W3CDTF">2022-04-19T18:02:09Z</dcterms:created>
  <dcterms:modified xsi:type="dcterms:W3CDTF">2024-06-07T00:53:48Z</dcterms:modified>
</cp:coreProperties>
</file>